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57" r:id="rId3"/>
    <p:sldId id="258" r:id="rId4"/>
    <p:sldId id="259" r:id="rId5"/>
    <p:sldId id="262" r:id="rId6"/>
    <p:sldId id="260" r:id="rId7"/>
    <p:sldId id="309" r:id="rId8"/>
    <p:sldId id="281" r:id="rId9"/>
    <p:sldId id="304" r:id="rId10"/>
    <p:sldId id="295" r:id="rId11"/>
    <p:sldId id="305" r:id="rId12"/>
    <p:sldId id="299" r:id="rId13"/>
    <p:sldId id="284" r:id="rId14"/>
    <p:sldId id="283" r:id="rId15"/>
    <p:sldId id="278" r:id="rId16"/>
    <p:sldId id="261" r:id="rId17"/>
    <p:sldId id="277" r:id="rId18"/>
    <p:sldId id="276" r:id="rId19"/>
    <p:sldId id="293" r:id="rId20"/>
    <p:sldId id="264" r:id="rId21"/>
    <p:sldId id="294" r:id="rId22"/>
    <p:sldId id="287" r:id="rId23"/>
    <p:sldId id="290" r:id="rId24"/>
    <p:sldId id="289" r:id="rId25"/>
    <p:sldId id="285" r:id="rId26"/>
    <p:sldId id="269" r:id="rId27"/>
    <p:sldId id="303" r:id="rId28"/>
    <p:sldId id="265" r:id="rId29"/>
    <p:sldId id="266" r:id="rId30"/>
    <p:sldId id="302" r:id="rId31"/>
    <p:sldId id="310" r:id="rId32"/>
    <p:sldId id="307" r:id="rId33"/>
    <p:sldId id="271" r:id="rId34"/>
    <p:sldId id="282" r:id="rId3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2172" autoAdjust="0"/>
  </p:normalViewPr>
  <p:slideViewPr>
    <p:cSldViewPr snapToGrid="0">
      <p:cViewPr varScale="1">
        <p:scale>
          <a:sx n="54" d="100"/>
          <a:sy n="54" d="100"/>
        </p:scale>
        <p:origin x="13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F5F8525B-8889-409E-8688-58FADD020253}" type="datetimeFigureOut">
              <a:rPr lang="en-US" smtClean="0"/>
              <a:t>2015-08-03</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C37CA44A-5AE5-4001-8A14-E8E6A530ED6C}" type="slidenum">
              <a:rPr lang="en-US" smtClean="0"/>
              <a:t>‹#›</a:t>
            </a:fld>
            <a:endParaRPr lang="en-US"/>
          </a:p>
        </p:txBody>
      </p:sp>
    </p:spTree>
    <p:extLst>
      <p:ext uri="{BB962C8B-B14F-4D97-AF65-F5344CB8AC3E}">
        <p14:creationId xmlns:p14="http://schemas.microsoft.com/office/powerpoint/2010/main" val="114037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D2EBC48-A5DF-4719-A8E5-937A3972F777}" type="datetimeFigureOut">
              <a:rPr lang="en-US" smtClean="0"/>
              <a:t>2015-08-03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B4AC4B2-A4E7-4365-B60C-9C5AF59B6E5A}" type="slidenum">
              <a:rPr lang="en-US" smtClean="0"/>
              <a:t>‹#›</a:t>
            </a:fld>
            <a:endParaRPr lang="en-US"/>
          </a:p>
        </p:txBody>
      </p:sp>
    </p:spTree>
    <p:extLst>
      <p:ext uri="{BB962C8B-B14F-4D97-AF65-F5344CB8AC3E}">
        <p14:creationId xmlns:p14="http://schemas.microsoft.com/office/powerpoint/2010/main" val="546355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 Vermande</a:t>
            </a:r>
            <a:endParaRPr lang="en-US" dirty="0"/>
          </a:p>
        </p:txBody>
      </p:sp>
      <p:sp>
        <p:nvSpPr>
          <p:cNvPr id="4" name="Slide Number Placeholder 3"/>
          <p:cNvSpPr>
            <a:spLocks noGrp="1"/>
          </p:cNvSpPr>
          <p:nvPr>
            <p:ph type="sldNum" sz="quarter" idx="10"/>
          </p:nvPr>
        </p:nvSpPr>
        <p:spPr/>
        <p:txBody>
          <a:bodyPr/>
          <a:lstStyle/>
          <a:p>
            <a:fld id="{0B4AC4B2-A4E7-4365-B60C-9C5AF59B6E5A}" type="slidenum">
              <a:rPr lang="en-US" smtClean="0"/>
              <a:t>1</a:t>
            </a:fld>
            <a:endParaRPr lang="en-US"/>
          </a:p>
        </p:txBody>
      </p:sp>
    </p:spTree>
    <p:extLst>
      <p:ext uri="{BB962C8B-B14F-4D97-AF65-F5344CB8AC3E}">
        <p14:creationId xmlns:p14="http://schemas.microsoft.com/office/powerpoint/2010/main" val="204487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Moreover,</a:t>
            </a:r>
            <a:r>
              <a:rPr lang="en-US" baseline="0" dirty="0" smtClean="0"/>
              <a:t> language and how we use it shapes our views of the world. A simple example is that some languages do not have a future or past tense. Some languages assign gender to objects (e.g., a key is masculine in one and feminine in another, and body parts, even of women, are masculine in some). (Similar photo, added to bottom is the line “language is not merely a reproducing instrument, but rather a shaper of ideas.”)</a:t>
            </a:r>
            <a:endParaRPr lang="en-US" dirty="0"/>
          </a:p>
        </p:txBody>
      </p:sp>
      <p:sp>
        <p:nvSpPr>
          <p:cNvPr id="4" name="Slide Number Placeholder 3"/>
          <p:cNvSpPr>
            <a:spLocks noGrp="1"/>
          </p:cNvSpPr>
          <p:nvPr>
            <p:ph type="sldNum" sz="quarter" idx="10"/>
          </p:nvPr>
        </p:nvSpPr>
        <p:spPr/>
        <p:txBody>
          <a:bodyPr/>
          <a:lstStyle/>
          <a:p>
            <a:fld id="{0B4AC4B2-A4E7-4365-B60C-9C5AF59B6E5A}" type="slidenum">
              <a:rPr lang="en-US" smtClean="0"/>
              <a:t>10</a:t>
            </a:fld>
            <a:endParaRPr lang="en-US"/>
          </a:p>
        </p:txBody>
      </p:sp>
    </p:spTree>
    <p:extLst>
      <p:ext uri="{BB962C8B-B14F-4D97-AF65-F5344CB8AC3E}">
        <p14:creationId xmlns:p14="http://schemas.microsoft.com/office/powerpoint/2010/main" val="1009411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the</a:t>
            </a:r>
            <a:r>
              <a:rPr lang="en-US" baseline="0" dirty="0" smtClean="0"/>
              <a:t> meaning in a language is cultural, there are rules that one learns about how to apply it. </a:t>
            </a:r>
          </a:p>
          <a:p>
            <a:r>
              <a:rPr lang="en-US" dirty="0" smtClean="0"/>
              <a:t>What is the stuff</a:t>
            </a:r>
            <a:r>
              <a:rPr lang="en-US" baseline="0" dirty="0" smtClean="0"/>
              <a:t> in the picture?</a:t>
            </a:r>
            <a:endParaRPr lang="en-US" dirty="0"/>
          </a:p>
        </p:txBody>
      </p:sp>
      <p:sp>
        <p:nvSpPr>
          <p:cNvPr id="4" name="Slide Number Placeholder 3"/>
          <p:cNvSpPr>
            <a:spLocks noGrp="1"/>
          </p:cNvSpPr>
          <p:nvPr>
            <p:ph type="sldNum" sz="quarter" idx="10"/>
          </p:nvPr>
        </p:nvSpPr>
        <p:spPr/>
        <p:txBody>
          <a:bodyPr/>
          <a:lstStyle/>
          <a:p>
            <a:fld id="{0B4AC4B2-A4E7-4365-B60C-9C5AF59B6E5A}" type="slidenum">
              <a:rPr lang="en-US" smtClean="0"/>
              <a:t>11</a:t>
            </a:fld>
            <a:endParaRPr lang="en-US"/>
          </a:p>
        </p:txBody>
      </p:sp>
    </p:spTree>
    <p:extLst>
      <p:ext uri="{BB962C8B-B14F-4D97-AF65-F5344CB8AC3E}">
        <p14:creationId xmlns:p14="http://schemas.microsoft.com/office/powerpoint/2010/main" val="1373694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rule which concerns us most here is connotation, or what a word means in a given setting. </a:t>
            </a:r>
          </a:p>
          <a:p>
            <a:r>
              <a:rPr lang="en-US" baseline="0" dirty="0" smtClean="0"/>
              <a:t>The word “lawn” carries different meaning to people who have to mow one, compared to those who don’t.</a:t>
            </a:r>
          </a:p>
          <a:p>
            <a:r>
              <a:rPr lang="en-US" baseline="0" dirty="0" smtClean="0"/>
              <a:t>“Pop” is also an example of dialect, which is a regional variation in a language. </a:t>
            </a:r>
          </a:p>
          <a:p>
            <a:endParaRPr lang="en-US" dirty="0"/>
          </a:p>
        </p:txBody>
      </p:sp>
      <p:sp>
        <p:nvSpPr>
          <p:cNvPr id="4" name="Slide Number Placeholder 3"/>
          <p:cNvSpPr>
            <a:spLocks noGrp="1"/>
          </p:cNvSpPr>
          <p:nvPr>
            <p:ph type="sldNum" sz="quarter" idx="10"/>
          </p:nvPr>
        </p:nvSpPr>
        <p:spPr/>
        <p:txBody>
          <a:bodyPr/>
          <a:lstStyle/>
          <a:p>
            <a:fld id="{0B4AC4B2-A4E7-4365-B60C-9C5AF59B6E5A}" type="slidenum">
              <a:rPr lang="en-US" smtClean="0"/>
              <a:t>12</a:t>
            </a:fld>
            <a:endParaRPr lang="en-US"/>
          </a:p>
        </p:txBody>
      </p:sp>
    </p:spTree>
    <p:extLst>
      <p:ext uri="{BB962C8B-B14F-4D97-AF65-F5344CB8AC3E}">
        <p14:creationId xmlns:p14="http://schemas.microsoft.com/office/powerpoint/2010/main" val="3577438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Another</a:t>
            </a:r>
            <a:r>
              <a:rPr lang="en-US" baseline="0" dirty="0" smtClean="0"/>
              <a:t> socio-linguistic rule, determined also by connotation, is the use of idiom.</a:t>
            </a:r>
          </a:p>
          <a:p>
            <a:pPr defTabSz="966612">
              <a:defRPr/>
            </a:pPr>
            <a:r>
              <a:rPr lang="en-US" sz="1300" dirty="0"/>
              <a:t>A frequent idiom: “If I’ve told you once, I’ve told you a million times!”</a:t>
            </a:r>
          </a:p>
          <a:p>
            <a:r>
              <a:rPr lang="en-US" baseline="0" dirty="0" smtClean="0"/>
              <a:t>(Graphic of a counter clicking from 999,999 to 1,000,000 with “if I’ve told you once” in between the numbers). </a:t>
            </a:r>
          </a:p>
          <a:p>
            <a:endParaRPr lang="en-US" dirty="0"/>
          </a:p>
        </p:txBody>
      </p:sp>
      <p:sp>
        <p:nvSpPr>
          <p:cNvPr id="4" name="Slide Number Placeholder 3"/>
          <p:cNvSpPr>
            <a:spLocks noGrp="1"/>
          </p:cNvSpPr>
          <p:nvPr>
            <p:ph type="sldNum" sz="quarter" idx="10"/>
          </p:nvPr>
        </p:nvSpPr>
        <p:spPr/>
        <p:txBody>
          <a:bodyPr/>
          <a:lstStyle/>
          <a:p>
            <a:fld id="{0B4AC4B2-A4E7-4365-B60C-9C5AF59B6E5A}" type="slidenum">
              <a:rPr lang="en-US" smtClean="0"/>
              <a:t>13</a:t>
            </a:fld>
            <a:endParaRPr lang="en-US"/>
          </a:p>
        </p:txBody>
      </p:sp>
    </p:spTree>
    <p:extLst>
      <p:ext uri="{BB962C8B-B14F-4D97-AF65-F5344CB8AC3E}">
        <p14:creationId xmlns:p14="http://schemas.microsoft.com/office/powerpoint/2010/main" val="2899342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Idiom allow us to say things that aren’t literally true. </a:t>
            </a:r>
            <a:endParaRPr lang="en-US" dirty="0"/>
          </a:p>
        </p:txBody>
      </p:sp>
      <p:sp>
        <p:nvSpPr>
          <p:cNvPr id="4" name="Slide Number Placeholder 3"/>
          <p:cNvSpPr>
            <a:spLocks noGrp="1"/>
          </p:cNvSpPr>
          <p:nvPr>
            <p:ph type="sldNum" sz="quarter" idx="10"/>
          </p:nvPr>
        </p:nvSpPr>
        <p:spPr/>
        <p:txBody>
          <a:bodyPr/>
          <a:lstStyle/>
          <a:p>
            <a:fld id="{0B4AC4B2-A4E7-4365-B60C-9C5AF59B6E5A}" type="slidenum">
              <a:rPr lang="en-US" smtClean="0"/>
              <a:t>14</a:t>
            </a:fld>
            <a:endParaRPr lang="en-US"/>
          </a:p>
        </p:txBody>
      </p:sp>
    </p:spTree>
    <p:extLst>
      <p:ext uri="{BB962C8B-B14F-4D97-AF65-F5344CB8AC3E}">
        <p14:creationId xmlns:p14="http://schemas.microsoft.com/office/powerpoint/2010/main" val="2505807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words are a shorthand for something else. But…</a:t>
            </a:r>
            <a:endParaRPr lang="en-US" dirty="0"/>
          </a:p>
        </p:txBody>
      </p:sp>
      <p:sp>
        <p:nvSpPr>
          <p:cNvPr id="4" name="Slide Number Placeholder 3"/>
          <p:cNvSpPr>
            <a:spLocks noGrp="1"/>
          </p:cNvSpPr>
          <p:nvPr>
            <p:ph type="sldNum" sz="quarter" idx="10"/>
          </p:nvPr>
        </p:nvSpPr>
        <p:spPr/>
        <p:txBody>
          <a:bodyPr/>
          <a:lstStyle/>
          <a:p>
            <a:fld id="{0B4AC4B2-A4E7-4365-B60C-9C5AF59B6E5A}" type="slidenum">
              <a:rPr lang="en-US" smtClean="0"/>
              <a:t>15</a:t>
            </a:fld>
            <a:endParaRPr lang="en-US"/>
          </a:p>
        </p:txBody>
      </p:sp>
    </p:spTree>
    <p:extLst>
      <p:ext uri="{BB962C8B-B14F-4D97-AF65-F5344CB8AC3E}">
        <p14:creationId xmlns:p14="http://schemas.microsoft.com/office/powerpoint/2010/main" val="3073596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aseline="0" dirty="0" smtClean="0"/>
              <a:t>There’s a line between idiom and offense.</a:t>
            </a:r>
          </a:p>
          <a:p>
            <a:pPr defTabSz="966612">
              <a:defRPr/>
            </a:pPr>
            <a:r>
              <a:rPr lang="en-US" baseline="0" dirty="0" smtClean="0"/>
              <a:t>Recent article: https://theconversation.com/forever-crooked-how-everyday-language-reflects-negative-attitudes-about-the-physically-disabled-38881</a:t>
            </a:r>
            <a:endParaRPr lang="en-US" dirty="0" smtClean="0"/>
          </a:p>
          <a:p>
            <a:endParaRPr lang="en-US" dirty="0"/>
          </a:p>
        </p:txBody>
      </p:sp>
      <p:sp>
        <p:nvSpPr>
          <p:cNvPr id="4" name="Slide Number Placeholder 3"/>
          <p:cNvSpPr>
            <a:spLocks noGrp="1"/>
          </p:cNvSpPr>
          <p:nvPr>
            <p:ph type="sldNum" sz="quarter" idx="10"/>
          </p:nvPr>
        </p:nvSpPr>
        <p:spPr/>
        <p:txBody>
          <a:bodyPr/>
          <a:lstStyle/>
          <a:p>
            <a:fld id="{0B4AC4B2-A4E7-4365-B60C-9C5AF59B6E5A}" type="slidenum">
              <a:rPr lang="en-US" smtClean="0"/>
              <a:t>16</a:t>
            </a:fld>
            <a:endParaRPr lang="en-US"/>
          </a:p>
        </p:txBody>
      </p:sp>
    </p:spTree>
    <p:extLst>
      <p:ext uri="{BB962C8B-B14F-4D97-AF65-F5344CB8AC3E}">
        <p14:creationId xmlns:p14="http://schemas.microsoft.com/office/powerpoint/2010/main" val="2549245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many people, John Newton crossed that</a:t>
            </a:r>
            <a:r>
              <a:rPr lang="en-US" baseline="0" dirty="0" smtClean="0"/>
              <a:t> line in the hymn “Amazing Grace,” where spiritual unawareness is compared to a disability. This line has generated a lot of writing, and sparked my own interest. </a:t>
            </a:r>
          </a:p>
          <a:p>
            <a:r>
              <a:rPr lang="en-US" dirty="0" smtClean="0"/>
              <a:t>(Newton</a:t>
            </a:r>
            <a:r>
              <a:rPr lang="en-US" baseline="0" dirty="0" smtClean="0"/>
              <a:t> painting: Joseph Collyer the Younger, 1807, http://en.wikipedia.org/wiki/File:Newton_j.jpg, PD) </a:t>
            </a:r>
          </a:p>
          <a:p>
            <a:r>
              <a:rPr lang="en-US" baseline="0" dirty="0" smtClean="0"/>
              <a:t>(Southern Harmony, 1847, http://en.wikipedia.org/wiki/File:New_Britain_Southern_Harmony_Amazing_Grace.jpg, PD)</a:t>
            </a:r>
            <a:endParaRPr lang="en-US" dirty="0"/>
          </a:p>
        </p:txBody>
      </p:sp>
      <p:sp>
        <p:nvSpPr>
          <p:cNvPr id="4" name="Slide Number Placeholder 3"/>
          <p:cNvSpPr>
            <a:spLocks noGrp="1"/>
          </p:cNvSpPr>
          <p:nvPr>
            <p:ph type="sldNum" sz="quarter" idx="10"/>
          </p:nvPr>
        </p:nvSpPr>
        <p:spPr/>
        <p:txBody>
          <a:bodyPr/>
          <a:lstStyle/>
          <a:p>
            <a:fld id="{0B4AC4B2-A4E7-4365-B60C-9C5AF59B6E5A}" type="slidenum">
              <a:rPr lang="en-US" smtClean="0"/>
              <a:t>17</a:t>
            </a:fld>
            <a:endParaRPr lang="en-US"/>
          </a:p>
        </p:txBody>
      </p:sp>
    </p:spTree>
    <p:extLst>
      <p:ext uri="{BB962C8B-B14F-4D97-AF65-F5344CB8AC3E}">
        <p14:creationId xmlns:p14="http://schemas.microsoft.com/office/powerpoint/2010/main" val="1063671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began to think</a:t>
            </a:r>
            <a:r>
              <a:rPr lang="en-US" baseline="0" dirty="0" smtClean="0"/>
              <a:t> about whether it was a scriptural reference, or what else we might use. </a:t>
            </a:r>
          </a:p>
          <a:p>
            <a:r>
              <a:rPr lang="en-US" dirty="0" smtClean="0"/>
              <a:t>I started with a look at some</a:t>
            </a:r>
            <a:r>
              <a:rPr lang="en-US" baseline="0" dirty="0" smtClean="0"/>
              <a:t> contemporaries of Jesus and the early church. </a:t>
            </a:r>
            <a:r>
              <a:rPr lang="en-US" dirty="0" smtClean="0"/>
              <a:t>(Philo:</a:t>
            </a:r>
            <a:r>
              <a:rPr lang="en-US" baseline="0" dirty="0" smtClean="0"/>
              <a:t> Andre </a:t>
            </a:r>
            <a:r>
              <a:rPr lang="en-US" baseline="0" dirty="0" err="1" smtClean="0"/>
              <a:t>Thevet</a:t>
            </a:r>
            <a:r>
              <a:rPr lang="en-US" baseline="0" dirty="0" smtClean="0"/>
              <a:t>, 1584, https://archive.org/details/lesvraispourtrai01thevPD)</a:t>
            </a:r>
            <a:endParaRPr lang="en-US" dirty="0"/>
          </a:p>
        </p:txBody>
      </p:sp>
      <p:sp>
        <p:nvSpPr>
          <p:cNvPr id="4" name="Slide Number Placeholder 3"/>
          <p:cNvSpPr>
            <a:spLocks noGrp="1"/>
          </p:cNvSpPr>
          <p:nvPr>
            <p:ph type="sldNum" sz="quarter" idx="10"/>
          </p:nvPr>
        </p:nvSpPr>
        <p:spPr/>
        <p:txBody>
          <a:bodyPr/>
          <a:lstStyle/>
          <a:p>
            <a:fld id="{0B4AC4B2-A4E7-4365-B60C-9C5AF59B6E5A}" type="slidenum">
              <a:rPr lang="en-US" smtClean="0"/>
              <a:t>18</a:t>
            </a:fld>
            <a:endParaRPr lang="en-US"/>
          </a:p>
        </p:txBody>
      </p:sp>
    </p:spTree>
    <p:extLst>
      <p:ext uri="{BB962C8B-B14F-4D97-AF65-F5344CB8AC3E}">
        <p14:creationId xmlns:p14="http://schemas.microsoft.com/office/powerpoint/2010/main" val="2937805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effectLst/>
                <a:latin typeface="Times New Roman" panose="02020603050405020304" pitchFamily="18" charset="0"/>
                <a:ea typeface="Times New Roman" panose="02020603050405020304" pitchFamily="18" charset="0"/>
              </a:rPr>
              <a:t>In </a:t>
            </a:r>
            <a:r>
              <a:rPr lang="en-US" i="1" dirty="0" smtClean="0">
                <a:effectLst/>
                <a:latin typeface="Times New Roman" panose="02020603050405020304" pitchFamily="18" charset="0"/>
                <a:ea typeface="Times New Roman" panose="02020603050405020304" pitchFamily="18" charset="0"/>
              </a:rPr>
              <a:t>De </a:t>
            </a:r>
            <a:r>
              <a:rPr lang="en-US" i="1" dirty="0" err="1" smtClean="0">
                <a:effectLst/>
                <a:latin typeface="Times New Roman" panose="02020603050405020304" pitchFamily="18" charset="0"/>
                <a:ea typeface="Times New Roman" panose="02020603050405020304" pitchFamily="18" charset="0"/>
              </a:rPr>
              <a:t>Abrahamo</a:t>
            </a:r>
            <a:r>
              <a:rPr lang="en-US" dirty="0" smtClean="0">
                <a:effectLst/>
                <a:latin typeface="Times New Roman" panose="02020603050405020304" pitchFamily="18" charset="0"/>
                <a:ea typeface="Times New Roman" panose="02020603050405020304" pitchFamily="18" charset="0"/>
              </a:rPr>
              <a:t> 15, Philo writes of Abraham's spiritual awakening as </a:t>
            </a:r>
            <a:r>
              <a:rPr lang="el-GR" dirty="0" smtClean="0">
                <a:effectLst/>
                <a:latin typeface="Times New Roman" panose="02020603050405020304" pitchFamily="18" charset="0"/>
                <a:ea typeface="Times New Roman" panose="02020603050405020304" pitchFamily="18" charset="0"/>
              </a:rPr>
              <a:t>διο</a:t>
            </a:r>
            <a:r>
              <a:rPr lang="el-GR" baseline="0" dirty="0" smtClean="0">
                <a:effectLst/>
                <a:latin typeface="Times New Roman" panose="02020603050405020304" pitchFamily="18" charset="0"/>
                <a:ea typeface="Times New Roman" panose="02020603050405020304" pitchFamily="18" charset="0"/>
              </a:rPr>
              <a:t>ίξας τὸ τῆς ψυχῆς ομμα </a:t>
            </a:r>
            <a:r>
              <a:rPr lang="en-US" dirty="0" smtClean="0">
                <a:effectLst/>
                <a:latin typeface="Times New Roman" panose="02020603050405020304" pitchFamily="18" charset="0"/>
                <a:ea typeface="Times New Roman" panose="02020603050405020304" pitchFamily="18" charset="0"/>
              </a:rPr>
              <a:t> (awakening the soul as if from sleep). </a:t>
            </a:r>
          </a:p>
          <a:p>
            <a:pPr defTabSz="966612">
              <a:defRPr/>
            </a:pPr>
            <a:r>
              <a:rPr lang="en-US" dirty="0" smtClean="0">
                <a:effectLst/>
                <a:latin typeface="Times New Roman" panose="02020603050405020304" pitchFamily="18" charset="0"/>
              </a:rPr>
              <a:t>But</a:t>
            </a:r>
            <a:r>
              <a:rPr lang="en-US" baseline="0" dirty="0" smtClean="0">
                <a:effectLst/>
                <a:latin typeface="Times New Roman" panose="02020603050405020304" pitchFamily="18" charset="0"/>
              </a:rPr>
              <a:t> he also writes of opening the soul’s eye, and thus, I think, opens the door to speaking of blindness.</a:t>
            </a:r>
            <a:endParaRPr lang="en-US" dirty="0" smtClean="0"/>
          </a:p>
          <a:p>
            <a:endParaRPr lang="en-US" dirty="0"/>
          </a:p>
        </p:txBody>
      </p:sp>
      <p:sp>
        <p:nvSpPr>
          <p:cNvPr id="4" name="Slide Number Placeholder 3"/>
          <p:cNvSpPr>
            <a:spLocks noGrp="1"/>
          </p:cNvSpPr>
          <p:nvPr>
            <p:ph type="sldNum" sz="quarter" idx="10"/>
          </p:nvPr>
        </p:nvSpPr>
        <p:spPr/>
        <p:txBody>
          <a:bodyPr/>
          <a:lstStyle/>
          <a:p>
            <a:fld id="{0B4AC4B2-A4E7-4365-B60C-9C5AF59B6E5A}" type="slidenum">
              <a:rPr lang="en-US" smtClean="0"/>
              <a:t>19</a:t>
            </a:fld>
            <a:endParaRPr lang="en-US"/>
          </a:p>
        </p:txBody>
      </p:sp>
    </p:spTree>
    <p:extLst>
      <p:ext uri="{BB962C8B-B14F-4D97-AF65-F5344CB8AC3E}">
        <p14:creationId xmlns:p14="http://schemas.microsoft.com/office/powerpoint/2010/main" val="3120749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you,</a:t>
            </a:r>
            <a:r>
              <a:rPr lang="en-US" baseline="0" dirty="0" smtClean="0"/>
              <a:t> to use a phrase, </a:t>
            </a:r>
            <a:r>
              <a:rPr lang="en-US" dirty="0" smtClean="0"/>
              <a:t>“as blind as a bat” …  (photo: bat flying in darkness, Oren </a:t>
            </a:r>
            <a:r>
              <a:rPr lang="en-US" dirty="0" err="1" smtClean="0"/>
              <a:t>Peles</a:t>
            </a:r>
            <a:r>
              <a:rPr lang="en-US" dirty="0" smtClean="0"/>
              <a:t>, http://en.wikipedia.org/wiki/File:PikiWiki_Israel_11327_Wildlife_and_Plants_of_Israel-Bat-003.jpg, CC-A)</a:t>
            </a:r>
            <a:endParaRPr lang="en-US" dirty="0"/>
          </a:p>
        </p:txBody>
      </p:sp>
      <p:sp>
        <p:nvSpPr>
          <p:cNvPr id="4" name="Slide Number Placeholder 3"/>
          <p:cNvSpPr>
            <a:spLocks noGrp="1"/>
          </p:cNvSpPr>
          <p:nvPr>
            <p:ph type="sldNum" sz="quarter" idx="10"/>
          </p:nvPr>
        </p:nvSpPr>
        <p:spPr/>
        <p:txBody>
          <a:bodyPr/>
          <a:lstStyle/>
          <a:p>
            <a:fld id="{0B4AC4B2-A4E7-4365-B60C-9C5AF59B6E5A}" type="slidenum">
              <a:rPr lang="en-US" smtClean="0"/>
              <a:t>2</a:t>
            </a:fld>
            <a:endParaRPr lang="en-US"/>
          </a:p>
        </p:txBody>
      </p:sp>
    </p:spTree>
    <p:extLst>
      <p:ext uri="{BB962C8B-B14F-4D97-AF65-F5344CB8AC3E}">
        <p14:creationId xmlns:p14="http://schemas.microsoft.com/office/powerpoint/2010/main" val="3581406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effectLst/>
                <a:latin typeface="Times New Roman" panose="02020603050405020304" pitchFamily="18" charset="0"/>
                <a:ea typeface="Times New Roman" panose="02020603050405020304" pitchFamily="18" charset="0"/>
              </a:rPr>
              <a:t>Plutarch: a little later, somewhat overlapping</a:t>
            </a:r>
            <a:r>
              <a:rPr lang="en-US" baseline="0" dirty="0" smtClean="0">
                <a:effectLst/>
                <a:latin typeface="Times New Roman" panose="02020603050405020304" pitchFamily="18" charset="0"/>
                <a:ea typeface="Times New Roman" panose="02020603050405020304" pitchFamily="18" charset="0"/>
              </a:rPr>
              <a:t> the life of Paul. </a:t>
            </a:r>
          </a:p>
          <a:p>
            <a:pPr defTabSz="966612">
              <a:defRPr/>
            </a:pPr>
            <a:r>
              <a:rPr lang="en-US" dirty="0" smtClean="0">
                <a:effectLst/>
                <a:latin typeface="Times New Roman" panose="02020603050405020304" pitchFamily="18" charset="0"/>
                <a:ea typeface="Times New Roman" panose="02020603050405020304" pitchFamily="18" charset="0"/>
              </a:rPr>
              <a:t>(Line</a:t>
            </a:r>
            <a:r>
              <a:rPr lang="en-US" baseline="0" dirty="0" smtClean="0">
                <a:effectLst/>
                <a:latin typeface="Times New Roman" panose="02020603050405020304" pitchFamily="18" charset="0"/>
                <a:ea typeface="Times New Roman" panose="02020603050405020304" pitchFamily="18" charset="0"/>
              </a:rPr>
              <a:t> drawing of Plutarch, anon from </a:t>
            </a:r>
            <a:r>
              <a:rPr lang="en-US" baseline="0" dirty="0" err="1" smtClean="0">
                <a:effectLst/>
                <a:latin typeface="Times New Roman" panose="02020603050405020304" pitchFamily="18" charset="0"/>
                <a:ea typeface="Times New Roman" panose="02020603050405020304" pitchFamily="18" charset="0"/>
              </a:rPr>
              <a:t>Amyot’s</a:t>
            </a:r>
            <a:r>
              <a:rPr lang="en-US" baseline="0" dirty="0" smtClean="0">
                <a:effectLst/>
                <a:latin typeface="Times New Roman" panose="02020603050405020304" pitchFamily="18" charset="0"/>
                <a:ea typeface="Times New Roman" panose="02020603050405020304" pitchFamily="18" charset="0"/>
              </a:rPr>
              <a:t> </a:t>
            </a:r>
            <a:r>
              <a:rPr lang="en-US" i="1" baseline="0" dirty="0" smtClean="0">
                <a:effectLst/>
                <a:latin typeface="Times New Roman" panose="02020603050405020304" pitchFamily="18" charset="0"/>
                <a:ea typeface="Times New Roman" panose="02020603050405020304" pitchFamily="18" charset="0"/>
              </a:rPr>
              <a:t>Parallel Lives</a:t>
            </a:r>
            <a:r>
              <a:rPr lang="en-US" baseline="0" dirty="0" smtClean="0">
                <a:effectLst/>
                <a:latin typeface="Times New Roman" panose="02020603050405020304" pitchFamily="18" charset="0"/>
                <a:ea typeface="Times New Roman" panose="02020603050405020304" pitchFamily="18" charset="0"/>
              </a:rPr>
              <a:t>, 1565, http://en.wikipedia.org/wiki/File:Plutarch.gif, PD)</a:t>
            </a:r>
            <a:endParaRPr lang="en-US" dirty="0" smtClean="0"/>
          </a:p>
          <a:p>
            <a:endParaRPr lang="en-US" dirty="0"/>
          </a:p>
        </p:txBody>
      </p:sp>
      <p:sp>
        <p:nvSpPr>
          <p:cNvPr id="4" name="Slide Number Placeholder 3"/>
          <p:cNvSpPr>
            <a:spLocks noGrp="1"/>
          </p:cNvSpPr>
          <p:nvPr>
            <p:ph type="sldNum" sz="quarter" idx="10"/>
          </p:nvPr>
        </p:nvSpPr>
        <p:spPr/>
        <p:txBody>
          <a:bodyPr/>
          <a:lstStyle/>
          <a:p>
            <a:fld id="{0B4AC4B2-A4E7-4365-B60C-9C5AF59B6E5A}" type="slidenum">
              <a:rPr lang="en-US" smtClean="0"/>
              <a:t>20</a:t>
            </a:fld>
            <a:endParaRPr lang="en-US"/>
          </a:p>
        </p:txBody>
      </p:sp>
    </p:spTree>
    <p:extLst>
      <p:ext uri="{BB962C8B-B14F-4D97-AF65-F5344CB8AC3E}">
        <p14:creationId xmlns:p14="http://schemas.microsoft.com/office/powerpoint/2010/main" val="2016950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latin typeface="Times New Roman" panose="02020603050405020304" pitchFamily="18" charset="0"/>
                <a:ea typeface="Times New Roman" panose="02020603050405020304" pitchFamily="18" charset="0"/>
              </a:rPr>
              <a:t>In </a:t>
            </a:r>
            <a:r>
              <a:rPr lang="en-US" i="1" dirty="0" smtClean="0">
                <a:effectLst/>
                <a:latin typeface="Times New Roman" panose="02020603050405020304" pitchFamily="18" charset="0"/>
                <a:ea typeface="Times New Roman" panose="02020603050405020304" pitchFamily="18" charset="0"/>
              </a:rPr>
              <a:t>De E </a:t>
            </a:r>
            <a:r>
              <a:rPr lang="en-US" i="1" dirty="0" err="1" smtClean="0">
                <a:effectLst/>
                <a:latin typeface="Times New Roman" panose="02020603050405020304" pitchFamily="18" charset="0"/>
                <a:ea typeface="Times New Roman" panose="02020603050405020304" pitchFamily="18" charset="0"/>
              </a:rPr>
              <a:t>Apud</a:t>
            </a:r>
            <a:r>
              <a:rPr lang="en-US" i="1" dirty="0" smtClean="0">
                <a:effectLst/>
                <a:latin typeface="Times New Roman" panose="02020603050405020304" pitchFamily="18" charset="0"/>
                <a:ea typeface="Times New Roman" panose="02020603050405020304" pitchFamily="18" charset="0"/>
              </a:rPr>
              <a:t> Delphos</a:t>
            </a:r>
            <a:r>
              <a:rPr lang="en-US" dirty="0" smtClean="0">
                <a:effectLst/>
                <a:latin typeface="Times New Roman" panose="02020603050405020304" pitchFamily="18" charset="0"/>
                <a:ea typeface="Times New Roman" panose="02020603050405020304" pitchFamily="18" charset="0"/>
              </a:rPr>
              <a:t> 21, Plutarch refers to those who are spiritually unaware as having </a:t>
            </a:r>
            <a:r>
              <a:rPr lang="el-GR" dirty="0" smtClean="0">
                <a:effectLst/>
                <a:latin typeface="Times New Roman" panose="02020603050405020304" pitchFamily="18" charset="0"/>
                <a:ea typeface="Times New Roman" panose="02020603050405020304" pitchFamily="18" charset="0"/>
              </a:rPr>
              <a:t>καλλίστῳ τῶν ἑνυπνών</a:t>
            </a:r>
            <a:r>
              <a:rPr lang="el-GR" baseline="0" dirty="0" smtClean="0">
                <a:effectLst/>
                <a:latin typeface="Times New Roman" panose="02020603050405020304" pitchFamily="18" charset="0"/>
                <a:ea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rPr>
              <a:t>(beautiful, fanciful dreams, i.e., being asleep).  The context is seeking to know God better, as far</a:t>
            </a:r>
            <a:r>
              <a:rPr lang="en-US" baseline="0" dirty="0" smtClean="0">
                <a:effectLst/>
                <a:latin typeface="Times New Roman" panose="02020603050405020304" pitchFamily="18" charset="0"/>
                <a:ea typeface="Times New Roman" panose="02020603050405020304" pitchFamily="18" charset="0"/>
              </a:rPr>
              <a:t> as a human can do this.</a:t>
            </a:r>
            <a:endParaRPr lang="en-US" dirty="0"/>
          </a:p>
        </p:txBody>
      </p:sp>
      <p:sp>
        <p:nvSpPr>
          <p:cNvPr id="4" name="Slide Number Placeholder 3"/>
          <p:cNvSpPr>
            <a:spLocks noGrp="1"/>
          </p:cNvSpPr>
          <p:nvPr>
            <p:ph type="sldNum" sz="quarter" idx="10"/>
          </p:nvPr>
        </p:nvSpPr>
        <p:spPr/>
        <p:txBody>
          <a:bodyPr/>
          <a:lstStyle/>
          <a:p>
            <a:fld id="{0B4AC4B2-A4E7-4365-B60C-9C5AF59B6E5A}" type="slidenum">
              <a:rPr lang="en-US" smtClean="0"/>
              <a:t>21</a:t>
            </a:fld>
            <a:endParaRPr lang="en-US"/>
          </a:p>
        </p:txBody>
      </p:sp>
    </p:spTree>
    <p:extLst>
      <p:ext uri="{BB962C8B-B14F-4D97-AF65-F5344CB8AC3E}">
        <p14:creationId xmlns:p14="http://schemas.microsoft.com/office/powerpoint/2010/main" val="2087609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effectLst/>
              </a:rPr>
              <a:t>The metaphor of sleep does have a Biblical basis. (Photo: sleeping cat, a grey tabby, with quotation from Proverbs 6:9:</a:t>
            </a:r>
            <a:r>
              <a:rPr lang="en-US" b="1" baseline="0" dirty="0" smtClean="0">
                <a:effectLst/>
              </a:rPr>
              <a:t>  </a:t>
            </a:r>
            <a:r>
              <a:rPr lang="en-US" b="0" dirty="0" smtClean="0">
                <a:effectLst/>
              </a:rPr>
              <a:t>“How long will you lie there, O lazybones? When will you rise from your sleep?”)</a:t>
            </a:r>
            <a:endParaRPr lang="en-US" b="0" dirty="0"/>
          </a:p>
        </p:txBody>
      </p:sp>
      <p:sp>
        <p:nvSpPr>
          <p:cNvPr id="4" name="Slide Number Placeholder 3"/>
          <p:cNvSpPr>
            <a:spLocks noGrp="1"/>
          </p:cNvSpPr>
          <p:nvPr>
            <p:ph type="sldNum" sz="quarter" idx="10"/>
          </p:nvPr>
        </p:nvSpPr>
        <p:spPr/>
        <p:txBody>
          <a:bodyPr/>
          <a:lstStyle/>
          <a:p>
            <a:fld id="{0B4AC4B2-A4E7-4365-B60C-9C5AF59B6E5A}" type="slidenum">
              <a:rPr lang="en-US" smtClean="0"/>
              <a:t>22</a:t>
            </a:fld>
            <a:endParaRPr lang="en-US"/>
          </a:p>
        </p:txBody>
      </p:sp>
    </p:spTree>
    <p:extLst>
      <p:ext uri="{BB962C8B-B14F-4D97-AF65-F5344CB8AC3E}">
        <p14:creationId xmlns:p14="http://schemas.microsoft.com/office/powerpoint/2010/main" val="2646873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again</a:t>
            </a:r>
            <a:r>
              <a:rPr lang="en-US" baseline="0" dirty="0" smtClean="0"/>
              <a:t>--  (photo: same grey tabby, awake and staring at camera, text is Matthew 24.42, “Keep </a:t>
            </a:r>
            <a:r>
              <a:rPr lang="en-US" dirty="0" smtClean="0"/>
              <a:t>awake therefore, for you do not know on what day your Lord is coming.”</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0B4AC4B2-A4E7-4365-B60C-9C5AF59B6E5A}" type="slidenum">
              <a:rPr lang="en-US" smtClean="0"/>
              <a:t>23</a:t>
            </a:fld>
            <a:endParaRPr lang="en-US"/>
          </a:p>
        </p:txBody>
      </p:sp>
    </p:spTree>
    <p:extLst>
      <p:ext uri="{BB962C8B-B14F-4D97-AF65-F5344CB8AC3E}">
        <p14:creationId xmlns:p14="http://schemas.microsoft.com/office/powerpoint/2010/main" val="2114778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effectLst/>
              </a:rPr>
              <a:t>Being able</a:t>
            </a:r>
            <a:r>
              <a:rPr lang="en-US" b="0" baseline="0" dirty="0" smtClean="0">
                <a:effectLst/>
              </a:rPr>
              <a:t> to sleep is also a sign of faith, so we are again led to a place where we must consider context as we interpret writings. </a:t>
            </a:r>
            <a:r>
              <a:rPr lang="en-US" b="0" dirty="0" smtClean="0">
                <a:effectLst/>
              </a:rPr>
              <a:t>“But (Jesus) was in the stern, asleep on the cushion; and they woke him up…” Mk 4:38 , Matt</a:t>
            </a:r>
            <a:r>
              <a:rPr lang="en-US" b="0" baseline="0" dirty="0" smtClean="0">
                <a:effectLst/>
              </a:rPr>
              <a:t> 8.23-27 </a:t>
            </a:r>
          </a:p>
          <a:p>
            <a:r>
              <a:rPr lang="en-US" dirty="0" smtClean="0"/>
              <a:t>(Delacroix painting of Jesus sleeping in the boat: https://en.wikipedia.org/wiki/File:Eug%C3%A8ne_Delacroix_-_Christ_Endormi_pendant_la_Temp%C3%AAte.jpg).</a:t>
            </a:r>
            <a:endParaRPr lang="en-US" dirty="0"/>
          </a:p>
        </p:txBody>
      </p:sp>
      <p:sp>
        <p:nvSpPr>
          <p:cNvPr id="4" name="Slide Number Placeholder 3"/>
          <p:cNvSpPr>
            <a:spLocks noGrp="1"/>
          </p:cNvSpPr>
          <p:nvPr>
            <p:ph type="sldNum" sz="quarter" idx="10"/>
          </p:nvPr>
        </p:nvSpPr>
        <p:spPr/>
        <p:txBody>
          <a:bodyPr/>
          <a:lstStyle/>
          <a:p>
            <a:fld id="{0B4AC4B2-A4E7-4365-B60C-9C5AF59B6E5A}" type="slidenum">
              <a:rPr lang="en-US" smtClean="0"/>
              <a:t>24</a:t>
            </a:fld>
            <a:endParaRPr lang="en-US"/>
          </a:p>
        </p:txBody>
      </p:sp>
    </p:spTree>
    <p:extLst>
      <p:ext uri="{BB962C8B-B14F-4D97-AF65-F5344CB8AC3E}">
        <p14:creationId xmlns:p14="http://schemas.microsoft.com/office/powerpoint/2010/main" val="2323843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Jesus chided the disciples who fell asleep during an hour of prayer (Matthew 26.40). </a:t>
            </a:r>
          </a:p>
          <a:p>
            <a:r>
              <a:rPr lang="en-US" baseline="0" dirty="0" smtClean="0"/>
              <a:t>Paul also admonishes us to stay awake (1 Thessalonians 5.6-8) </a:t>
            </a:r>
          </a:p>
          <a:p>
            <a:r>
              <a:rPr lang="en-US" baseline="0" dirty="0" smtClean="0"/>
              <a:t>Photo: Andrea Mantegna, The Agony in the Garden (part), 1460; https://en.wikipedia.org/wiki/Agony_in_the_Garden#/media/File:Agony_in_the_Garden.jpg</a:t>
            </a:r>
          </a:p>
          <a:p>
            <a:endParaRPr lang="en-US" baseline="0" dirty="0" smtClean="0"/>
          </a:p>
        </p:txBody>
      </p:sp>
      <p:sp>
        <p:nvSpPr>
          <p:cNvPr id="4" name="Slide Number Placeholder 3"/>
          <p:cNvSpPr>
            <a:spLocks noGrp="1"/>
          </p:cNvSpPr>
          <p:nvPr>
            <p:ph type="sldNum" sz="quarter" idx="10"/>
          </p:nvPr>
        </p:nvSpPr>
        <p:spPr/>
        <p:txBody>
          <a:bodyPr/>
          <a:lstStyle/>
          <a:p>
            <a:fld id="{0B4AC4B2-A4E7-4365-B60C-9C5AF59B6E5A}" type="slidenum">
              <a:rPr lang="en-US" smtClean="0"/>
              <a:t>25</a:t>
            </a:fld>
            <a:endParaRPr lang="en-US"/>
          </a:p>
        </p:txBody>
      </p:sp>
    </p:spTree>
    <p:extLst>
      <p:ext uri="{BB962C8B-B14F-4D97-AF65-F5344CB8AC3E}">
        <p14:creationId xmlns:p14="http://schemas.microsoft.com/office/powerpoint/2010/main" val="3865811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effectLst/>
                <a:latin typeface="Times New Roman" panose="02020603050405020304" pitchFamily="18" charset="0"/>
                <a:ea typeface="Times New Roman" panose="02020603050405020304" pitchFamily="18" charset="0"/>
              </a:rPr>
              <a:t>We also find this metaphor</a:t>
            </a:r>
            <a:r>
              <a:rPr lang="en-US" i="0" baseline="0" dirty="0" smtClean="0">
                <a:effectLst/>
                <a:latin typeface="Times New Roman" panose="02020603050405020304" pitchFamily="18" charset="0"/>
                <a:ea typeface="Times New Roman" panose="02020603050405020304" pitchFamily="18" charset="0"/>
              </a:rPr>
              <a:t> in medieval literature. </a:t>
            </a:r>
          </a:p>
          <a:p>
            <a:r>
              <a:rPr lang="en-US" i="1" dirty="0" smtClean="0">
                <a:effectLst/>
                <a:latin typeface="Times New Roman" panose="02020603050405020304" pitchFamily="18" charset="0"/>
                <a:ea typeface="Times New Roman" panose="02020603050405020304" pitchFamily="18" charset="0"/>
              </a:rPr>
              <a:t>The Quest of the Holy Grail</a:t>
            </a:r>
            <a:r>
              <a:rPr lang="en-US" dirty="0" smtClean="0">
                <a:effectLst/>
                <a:latin typeface="Times New Roman" panose="02020603050405020304" pitchFamily="18" charset="0"/>
                <a:ea typeface="Times New Roman" panose="02020603050405020304" pitchFamily="18" charset="0"/>
              </a:rPr>
              <a:t> (P. M. </a:t>
            </a:r>
            <a:r>
              <a:rPr lang="en-US" dirty="0" err="1" smtClean="0">
                <a:effectLst/>
                <a:latin typeface="Times New Roman" panose="02020603050405020304" pitchFamily="18" charset="0"/>
                <a:ea typeface="Times New Roman" panose="02020603050405020304" pitchFamily="18" charset="0"/>
              </a:rPr>
              <a:t>Matarasso</a:t>
            </a:r>
            <a:r>
              <a:rPr lang="en-US" dirty="0" smtClean="0">
                <a:effectLst/>
                <a:latin typeface="Times New Roman" panose="02020603050405020304" pitchFamily="18" charset="0"/>
                <a:ea typeface="Times New Roman" panose="02020603050405020304" pitchFamily="18" charset="0"/>
              </a:rPr>
              <a:t>, translator, New York: Penguin Books, 1969),</a:t>
            </a:r>
            <a:r>
              <a:rPr lang="en-US" baseline="0" dirty="0" smtClean="0">
                <a:effectLst/>
                <a:latin typeface="Times New Roman" panose="02020603050405020304" pitchFamily="18" charset="0"/>
                <a:ea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rPr>
              <a:t>88.</a:t>
            </a:r>
          </a:p>
          <a:p>
            <a:r>
              <a:rPr lang="en-US" dirty="0" smtClean="0">
                <a:effectLst/>
                <a:latin typeface="Times New Roman" panose="02020603050405020304" pitchFamily="18" charset="0"/>
              </a:rPr>
              <a:t>Photo: </a:t>
            </a:r>
            <a:r>
              <a:rPr lang="fr-FR" dirty="0" smtClean="0"/>
              <a:t>Maître des </a:t>
            </a:r>
            <a:r>
              <a:rPr lang="fr-FR" dirty="0" err="1" smtClean="0"/>
              <a:t>cleres</a:t>
            </a:r>
            <a:r>
              <a:rPr lang="fr-FR" dirty="0" smtClean="0"/>
              <a:t> femmes, 1405-1407,</a:t>
            </a:r>
            <a:r>
              <a:rPr lang="fr-FR" baseline="0" dirty="0" smtClean="0"/>
              <a:t> </a:t>
            </a:r>
            <a:r>
              <a:rPr lang="en-US" dirty="0" smtClean="0">
                <a:effectLst/>
                <a:latin typeface="Times New Roman" panose="02020603050405020304" pitchFamily="18" charset="0"/>
              </a:rPr>
              <a:t>https://commons.wikimedia.org/wiki/File:Holy-grail-round-table-bnf-ms-120-f524v-14th-detail.jpg</a:t>
            </a:r>
            <a:endParaRPr lang="en-US" dirty="0"/>
          </a:p>
        </p:txBody>
      </p:sp>
      <p:sp>
        <p:nvSpPr>
          <p:cNvPr id="4" name="Slide Number Placeholder 3"/>
          <p:cNvSpPr>
            <a:spLocks noGrp="1"/>
          </p:cNvSpPr>
          <p:nvPr>
            <p:ph type="sldNum" sz="quarter" idx="10"/>
          </p:nvPr>
        </p:nvSpPr>
        <p:spPr/>
        <p:txBody>
          <a:bodyPr/>
          <a:lstStyle/>
          <a:p>
            <a:fld id="{0B4AC4B2-A4E7-4365-B60C-9C5AF59B6E5A}" type="slidenum">
              <a:rPr lang="en-US" smtClean="0"/>
              <a:t>26</a:t>
            </a:fld>
            <a:endParaRPr lang="en-US"/>
          </a:p>
        </p:txBody>
      </p:sp>
    </p:spTree>
    <p:extLst>
      <p:ext uri="{BB962C8B-B14F-4D97-AF65-F5344CB8AC3E}">
        <p14:creationId xmlns:p14="http://schemas.microsoft.com/office/powerpoint/2010/main" val="1934930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when the sun went down last night, how many of</a:t>
            </a:r>
            <a:r>
              <a:rPr lang="en-US" baseline="0" dirty="0" smtClean="0"/>
              <a:t> you slept? </a:t>
            </a:r>
          </a:p>
          <a:p>
            <a:endParaRPr lang="en-US" dirty="0"/>
          </a:p>
        </p:txBody>
      </p:sp>
      <p:sp>
        <p:nvSpPr>
          <p:cNvPr id="4" name="Slide Number Placeholder 3"/>
          <p:cNvSpPr>
            <a:spLocks noGrp="1"/>
          </p:cNvSpPr>
          <p:nvPr>
            <p:ph type="sldNum" sz="quarter" idx="10"/>
          </p:nvPr>
        </p:nvSpPr>
        <p:spPr/>
        <p:txBody>
          <a:bodyPr/>
          <a:lstStyle/>
          <a:p>
            <a:fld id="{0B4AC4B2-A4E7-4365-B60C-9C5AF59B6E5A}" type="slidenum">
              <a:rPr lang="en-US" smtClean="0"/>
              <a:t>27</a:t>
            </a:fld>
            <a:endParaRPr lang="en-US"/>
          </a:p>
        </p:txBody>
      </p:sp>
    </p:spTree>
    <p:extLst>
      <p:ext uri="{BB962C8B-B14F-4D97-AF65-F5344CB8AC3E}">
        <p14:creationId xmlns:p14="http://schemas.microsoft.com/office/powerpoint/2010/main" val="6207695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hope this isn’t a surprise, but everybody sleeps. Sleeping covers a variety of experience, and it’s also universal to humans. Languages have different words and connotations for various levels, but we all do it. (Photo: black cat curled in a</a:t>
            </a:r>
            <a:r>
              <a:rPr lang="en-US" baseline="0" dirty="0" smtClean="0"/>
              <a:t> ball, sleeping; text: everybody sleeps!). </a:t>
            </a:r>
            <a:endParaRPr lang="en-US" dirty="0"/>
          </a:p>
        </p:txBody>
      </p:sp>
      <p:sp>
        <p:nvSpPr>
          <p:cNvPr id="4" name="Slide Number Placeholder 3"/>
          <p:cNvSpPr>
            <a:spLocks noGrp="1"/>
          </p:cNvSpPr>
          <p:nvPr>
            <p:ph type="sldNum" sz="quarter" idx="10"/>
          </p:nvPr>
        </p:nvSpPr>
        <p:spPr/>
        <p:txBody>
          <a:bodyPr/>
          <a:lstStyle/>
          <a:p>
            <a:fld id="{0B4AC4B2-A4E7-4365-B60C-9C5AF59B6E5A}" type="slidenum">
              <a:rPr lang="en-US" smtClean="0"/>
              <a:t>28</a:t>
            </a:fld>
            <a:endParaRPr lang="en-US"/>
          </a:p>
        </p:txBody>
      </p:sp>
    </p:spTree>
    <p:extLst>
      <p:ext uri="{BB962C8B-B14F-4D97-AF65-F5344CB8AC3E}">
        <p14:creationId xmlns:p14="http://schemas.microsoft.com/office/powerpoint/2010/main" val="200711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effectLst/>
                <a:latin typeface="Times New Roman" panose="02020603050405020304" pitchFamily="18" charset="0"/>
                <a:ea typeface="Times New Roman" panose="02020603050405020304" pitchFamily="18" charset="0"/>
              </a:rPr>
              <a:t>Why does this matter? Madeleine Marshall states</a:t>
            </a:r>
            <a:r>
              <a:rPr lang="en-US" baseline="0" dirty="0" smtClean="0">
                <a:effectLst/>
                <a:latin typeface="Times New Roman" panose="02020603050405020304" pitchFamily="18" charset="0"/>
                <a:ea typeface="Times New Roman" panose="02020603050405020304" pitchFamily="18" charset="0"/>
              </a:rPr>
              <a:t> that the best metaphors are those such as </a:t>
            </a:r>
            <a:r>
              <a:rPr lang="en-US" dirty="0" smtClean="0">
                <a:effectLst/>
                <a:latin typeface="Times New Roman" panose="02020603050405020304" pitchFamily="18" charset="0"/>
                <a:ea typeface="Times New Roman" panose="02020603050405020304" pitchFamily="18" charset="0"/>
              </a:rPr>
              <a:t>Newton's that use "primal terms accessible to every human soul" (</a:t>
            </a:r>
            <a:r>
              <a:rPr lang="en-US" i="1" dirty="0" smtClean="0">
                <a:effectLst/>
                <a:latin typeface="Times New Roman" panose="02020603050405020304" pitchFamily="18" charset="0"/>
                <a:ea typeface="Times New Roman" panose="02020603050405020304" pitchFamily="18" charset="0"/>
              </a:rPr>
              <a:t>Common </a:t>
            </a:r>
            <a:r>
              <a:rPr lang="en-US" i="1" dirty="0" err="1" smtClean="0">
                <a:effectLst/>
                <a:latin typeface="Times New Roman" panose="02020603050405020304" pitchFamily="18" charset="0"/>
                <a:ea typeface="Times New Roman" panose="02020603050405020304" pitchFamily="18" charset="0"/>
              </a:rPr>
              <a:t>Hymnsense</a:t>
            </a:r>
            <a:r>
              <a:rPr lang="en-US" dirty="0" smtClean="0">
                <a:effectLst/>
                <a:latin typeface="Times New Roman" panose="02020603050405020304" pitchFamily="18" charset="0"/>
                <a:ea typeface="Times New Roman" panose="02020603050405020304" pitchFamily="18" charset="0"/>
              </a:rPr>
              <a:t>, Chicago: GIA, 1995, p. 82). </a:t>
            </a:r>
          </a:p>
          <a:p>
            <a:pPr defTabSz="966612">
              <a:defRPr/>
            </a:pPr>
            <a:r>
              <a:rPr lang="en-US" dirty="0" smtClean="0">
                <a:effectLst/>
                <a:latin typeface="Times New Roman" panose="02020603050405020304" pitchFamily="18" charset="0"/>
                <a:ea typeface="Times New Roman" panose="02020603050405020304" pitchFamily="18" charset="0"/>
              </a:rPr>
              <a:t>But is that</a:t>
            </a:r>
            <a:r>
              <a:rPr lang="en-US" baseline="0" dirty="0" smtClean="0">
                <a:effectLst/>
                <a:latin typeface="Times New Roman" panose="02020603050405020304" pitchFamily="18" charset="0"/>
                <a:ea typeface="Times New Roman" panose="02020603050405020304" pitchFamily="18" charset="0"/>
              </a:rPr>
              <a:t> true here? </a:t>
            </a:r>
            <a:r>
              <a:rPr lang="en-US" dirty="0" smtClean="0">
                <a:effectLst/>
                <a:latin typeface="Times New Roman" panose="02020603050405020304" pitchFamily="18" charset="0"/>
                <a:ea typeface="Times New Roman" panose="02020603050405020304" pitchFamily="18" charset="0"/>
              </a:rPr>
              <a:t>The experience of blindness is not a part of the life of many people, and occasional bouts of walking in the dark are hardly a true experience of blindness</a:t>
            </a:r>
            <a:r>
              <a:rPr lang="en-US" baseline="0" dirty="0" smtClean="0">
                <a:effectLst/>
                <a:latin typeface="Times New Roman" panose="02020603050405020304" pitchFamily="18" charset="0"/>
                <a:ea typeface="Times New Roman" panose="02020603050405020304" pitchFamily="18" charset="0"/>
              </a:rPr>
              <a:t> (think about the critiques of disability simulations). </a:t>
            </a:r>
            <a:endParaRPr lang="en-US" dirty="0" smtClean="0">
              <a:effectLst/>
              <a:latin typeface="Times New Roman" panose="02020603050405020304" pitchFamily="18" charset="0"/>
              <a:ea typeface="Times New Roman" panose="02020603050405020304" pitchFamily="18" charset="0"/>
            </a:endParaRPr>
          </a:p>
          <a:p>
            <a:pPr defTabSz="966612">
              <a:defRPr/>
            </a:pPr>
            <a:r>
              <a:rPr lang="en-US" dirty="0" smtClean="0">
                <a:effectLst/>
                <a:latin typeface="Times New Roman" panose="02020603050405020304" pitchFamily="18" charset="0"/>
                <a:ea typeface="Times New Roman" panose="02020603050405020304" pitchFamily="18" charset="0"/>
              </a:rPr>
              <a:t>Sleep</a:t>
            </a:r>
            <a:r>
              <a:rPr lang="en-US" baseline="0" dirty="0" smtClean="0">
                <a:effectLst/>
                <a:latin typeface="Times New Roman" panose="02020603050405020304" pitchFamily="18" charset="0"/>
                <a:ea typeface="Times New Roman" panose="02020603050405020304" pitchFamily="18" charset="0"/>
              </a:rPr>
              <a:t> is far more</a:t>
            </a:r>
            <a:r>
              <a:rPr lang="en-US" dirty="0" smtClean="0">
                <a:effectLst/>
                <a:latin typeface="Times New Roman" panose="02020603050405020304" pitchFamily="18" charset="0"/>
                <a:ea typeface="Times New Roman" panose="02020603050405020304" pitchFamily="18" charset="0"/>
              </a:rPr>
              <a:t> primal and universal experience. </a:t>
            </a:r>
            <a:endParaRPr lang="en-US" dirty="0"/>
          </a:p>
        </p:txBody>
      </p:sp>
      <p:sp>
        <p:nvSpPr>
          <p:cNvPr id="4" name="Slide Number Placeholder 3"/>
          <p:cNvSpPr>
            <a:spLocks noGrp="1"/>
          </p:cNvSpPr>
          <p:nvPr>
            <p:ph type="sldNum" sz="quarter" idx="10"/>
          </p:nvPr>
        </p:nvSpPr>
        <p:spPr/>
        <p:txBody>
          <a:bodyPr/>
          <a:lstStyle/>
          <a:p>
            <a:fld id="{0B4AC4B2-A4E7-4365-B60C-9C5AF59B6E5A}" type="slidenum">
              <a:rPr lang="en-US" smtClean="0"/>
              <a:t>29</a:t>
            </a:fld>
            <a:endParaRPr lang="en-US"/>
          </a:p>
        </p:txBody>
      </p:sp>
    </p:spTree>
    <p:extLst>
      <p:ext uri="{BB962C8B-B14F-4D97-AF65-F5344CB8AC3E}">
        <p14:creationId xmlns:p14="http://schemas.microsoft.com/office/powerpoint/2010/main" val="374980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or perhaps, as deaf as a rock? (photo: rocks,</a:t>
            </a:r>
            <a:r>
              <a:rPr lang="en-US" baseline="0" dirty="0" smtClean="0"/>
              <a:t> Tim Vermande)</a:t>
            </a:r>
            <a:endParaRPr lang="en-US" dirty="0"/>
          </a:p>
        </p:txBody>
      </p:sp>
      <p:sp>
        <p:nvSpPr>
          <p:cNvPr id="4" name="Slide Number Placeholder 3"/>
          <p:cNvSpPr>
            <a:spLocks noGrp="1"/>
          </p:cNvSpPr>
          <p:nvPr>
            <p:ph type="sldNum" sz="quarter" idx="10"/>
          </p:nvPr>
        </p:nvSpPr>
        <p:spPr/>
        <p:txBody>
          <a:bodyPr/>
          <a:lstStyle/>
          <a:p>
            <a:fld id="{0B4AC4B2-A4E7-4365-B60C-9C5AF59B6E5A}" type="slidenum">
              <a:rPr lang="en-US" smtClean="0"/>
              <a:t>3</a:t>
            </a:fld>
            <a:endParaRPr lang="en-US"/>
          </a:p>
        </p:txBody>
      </p:sp>
    </p:spTree>
    <p:extLst>
      <p:ext uri="{BB962C8B-B14F-4D97-AF65-F5344CB8AC3E}">
        <p14:creationId xmlns:p14="http://schemas.microsoft.com/office/powerpoint/2010/main" val="4815858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we trying to avoid talking about fears? This is often suggested as a reason</a:t>
            </a:r>
            <a:r>
              <a:rPr lang="en-US" baseline="0" dirty="0" smtClean="0"/>
              <a:t> for the stigma that goes with disability.</a:t>
            </a:r>
          </a:p>
          <a:p>
            <a:r>
              <a:rPr lang="en-US" dirty="0" smtClean="0"/>
              <a:t>Fear of sleep (</a:t>
            </a:r>
            <a:r>
              <a:rPr lang="en-US" dirty="0" err="1" smtClean="0"/>
              <a:t>hypnophobia</a:t>
            </a:r>
            <a:r>
              <a:rPr lang="en-US" baseline="0" dirty="0" smtClean="0"/>
              <a:t> or </a:t>
            </a:r>
            <a:r>
              <a:rPr lang="en-US" baseline="0" dirty="0" err="1" smtClean="0"/>
              <a:t>somniphobia</a:t>
            </a:r>
            <a:r>
              <a:rPr lang="en-US" baseline="0" dirty="0" smtClean="0"/>
              <a:t>) can be a serious condition. </a:t>
            </a:r>
            <a:r>
              <a:rPr lang="en-US" dirty="0" smtClean="0">
                <a:latin typeface="Times New Roman" panose="02020603050405020304" pitchFamily="18" charset="0"/>
                <a:ea typeface="Times New Roman" panose="02020603050405020304" pitchFamily="18" charset="0"/>
              </a:rPr>
              <a:t> We can</a:t>
            </a:r>
            <a:r>
              <a:rPr lang="en-US" baseline="0" dirty="0" smtClean="0">
                <a:latin typeface="Times New Roman" panose="02020603050405020304" pitchFamily="18" charset="0"/>
                <a:ea typeface="Times New Roman" panose="02020603050405020304" pitchFamily="18" charset="0"/>
              </a:rPr>
              <a:t> (we think) limit blindness, but we must all deal with what the Psalmist calls “the terror of the night”. </a:t>
            </a:r>
            <a:r>
              <a:rPr lang="en-US" dirty="0" smtClean="0"/>
              <a:t>We do not have any control over the </a:t>
            </a:r>
            <a:r>
              <a:rPr lang="en-US" dirty="0" err="1" smtClean="0"/>
              <a:t>occurence</a:t>
            </a:r>
            <a:r>
              <a:rPr lang="en-US" dirty="0" smtClean="0"/>
              <a:t> of disability,</a:t>
            </a:r>
            <a:r>
              <a:rPr lang="en-US" baseline="0" dirty="0" smtClean="0"/>
              <a:t> but language can control its effect, by </a:t>
            </a:r>
            <a:r>
              <a:rPr lang="en-US" dirty="0" smtClean="0"/>
              <a:t>limiting it to conditions that most of us</a:t>
            </a:r>
            <a:r>
              <a:rPr lang="en-US" baseline="0" dirty="0" smtClean="0"/>
              <a:t> won’t experience. Blindness is therefore acceptable in an </a:t>
            </a:r>
            <a:r>
              <a:rPr lang="en-US" baseline="0" dirty="0" err="1" smtClean="0"/>
              <a:t>ableist</a:t>
            </a:r>
            <a:r>
              <a:rPr lang="en-US" baseline="0" dirty="0" smtClean="0"/>
              <a:t> reading. </a:t>
            </a:r>
          </a:p>
          <a:p>
            <a:pPr defTabSz="966612">
              <a:defRPr/>
            </a:pPr>
            <a:r>
              <a:rPr lang="en-US" baseline="0" dirty="0" smtClean="0">
                <a:latin typeface="Times New Roman" panose="02020603050405020304" pitchFamily="18" charset="0"/>
                <a:ea typeface="Times New Roman" panose="02020603050405020304" pitchFamily="18" charset="0"/>
              </a:rPr>
              <a:t>(Photo: Psalm 91.5 against black background, small candle in corner). </a:t>
            </a:r>
            <a:endParaRPr lang="en-US" dirty="0"/>
          </a:p>
        </p:txBody>
      </p:sp>
      <p:sp>
        <p:nvSpPr>
          <p:cNvPr id="4" name="Slide Number Placeholder 3"/>
          <p:cNvSpPr>
            <a:spLocks noGrp="1"/>
          </p:cNvSpPr>
          <p:nvPr>
            <p:ph type="sldNum" sz="quarter" idx="10"/>
          </p:nvPr>
        </p:nvSpPr>
        <p:spPr/>
        <p:txBody>
          <a:bodyPr/>
          <a:lstStyle/>
          <a:p>
            <a:fld id="{0B4AC4B2-A4E7-4365-B60C-9C5AF59B6E5A}" type="slidenum">
              <a:rPr lang="en-US" smtClean="0"/>
              <a:t>30</a:t>
            </a:fld>
            <a:endParaRPr lang="en-US"/>
          </a:p>
        </p:txBody>
      </p:sp>
    </p:spTree>
    <p:extLst>
      <p:ext uri="{BB962C8B-B14F-4D97-AF65-F5344CB8AC3E}">
        <p14:creationId xmlns:p14="http://schemas.microsoft.com/office/powerpoint/2010/main" val="2250996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0" fontAlgn="base" hangingPunct="0">
              <a:spcBef>
                <a:spcPct val="0"/>
              </a:spcBef>
              <a:spcAft>
                <a:spcPct val="0"/>
              </a:spcAft>
            </a:pPr>
            <a:r>
              <a:rPr lang="en-US" baseline="0" dirty="0" smtClean="0"/>
              <a:t>And this brings us to John Calvin.  He wrote that poor eyesight was not like other disabilities (which he was disparaging toward) because technology could correct it [</a:t>
            </a:r>
            <a:r>
              <a:rPr lang="en-US" sz="1300" i="1" dirty="0"/>
              <a:t>Inst</a:t>
            </a:r>
            <a:r>
              <a:rPr lang="en-US" sz="1300" dirty="0"/>
              <a:t>., 1.6.1 (1: 70); 1.14.1 (1: 160-161)].</a:t>
            </a:r>
            <a:r>
              <a:rPr lang="en-US" baseline="0" dirty="0" smtClean="0"/>
              <a:t> This emerging attitude reminds us that while the Reformation was a theological shift toward recovery of </a:t>
            </a:r>
            <a:r>
              <a:rPr lang="en-US" altLang="en-US" sz="1300" dirty="0">
                <a:latin typeface="Arial" panose="020B0604020202020204" pitchFamily="34" charset="0"/>
                <a:ea typeface="Times New Roman" panose="02020603050405020304" pitchFamily="18" charset="0"/>
              </a:rPr>
              <a:t>justification by faith,  it also inadvertently removed the mystery of the spirit from daily experience (what is the Eucharist post-Reformation?).  The body is no longer part of a divinely-ordained natural cycle, it becomes an object of exploitation along with the rest of the world.</a:t>
            </a:r>
          </a:p>
          <a:p>
            <a:pPr defTabSz="966612" eaLnBrk="0" fontAlgn="base" hangingPunct="0">
              <a:spcBef>
                <a:spcPct val="0"/>
              </a:spcBef>
              <a:spcAft>
                <a:spcPct val="0"/>
              </a:spcAft>
            </a:pPr>
            <a:r>
              <a:rPr lang="en-US" altLang="en-US" sz="1300" dirty="0">
                <a:latin typeface="Arial" panose="020B0604020202020204" pitchFamily="34" charset="0"/>
                <a:ea typeface="Times New Roman" panose="02020603050405020304" pitchFamily="18" charset="0"/>
              </a:rPr>
              <a:t>(https://upload.wikimedia.org/wikipedia/commons/7/7b/Calvin_1562.jpg)</a:t>
            </a:r>
          </a:p>
          <a:p>
            <a:pPr defTabSz="966612" eaLnBrk="0" fontAlgn="base" hangingPunct="0">
              <a:spcBef>
                <a:spcPct val="0"/>
              </a:spcBef>
              <a:spcAft>
                <a:spcPct val="0"/>
              </a:spcAft>
            </a:pPr>
            <a:r>
              <a:rPr lang="en-US" altLang="en-US" sz="1300" dirty="0">
                <a:latin typeface="Arial" panose="020B0604020202020204" pitchFamily="34" charset="0"/>
                <a:ea typeface="Times New Roman" panose="02020603050405020304" pitchFamily="18" charset="0"/>
              </a:rPr>
              <a:t> Notes on this point: </a:t>
            </a:r>
            <a:r>
              <a:rPr lang="en-US" sz="1300" dirty="0"/>
              <a:t>There are many studies in social-scientific literature which indicate that this is a typical pattern of distinction. People are far more likely to accept disabilities that are thought to be from a natural process or a non-preventable accident than those whose cause is mysterious. The studies also indicate greater tendency to accept “mysterious” disabilities when an all-controlling God is thought to be behind the operation of the universe. Although a fuller investigation is beyond the scope of this paper, Calvin’s psychological profile seems to fit this style of coping perfectly. R. J. Bulman and C. B. </a:t>
            </a:r>
            <a:r>
              <a:rPr lang="en-US" sz="1300" dirty="0" err="1"/>
              <a:t>Wortman</a:t>
            </a:r>
            <a:r>
              <a:rPr lang="en-US" sz="1300" dirty="0"/>
              <a:t>, “Attributions of blame and coping in the real world” </a:t>
            </a:r>
            <a:r>
              <a:rPr lang="en-US" sz="1300" i="1" dirty="0"/>
              <a:t>Journal of Personality and Social Psychology</a:t>
            </a:r>
            <a:r>
              <a:rPr lang="en-US" sz="1300" dirty="0"/>
              <a:t> 35 (1977): 351-363; Kenneth </a:t>
            </a:r>
            <a:r>
              <a:rPr lang="en-US" sz="1300" dirty="0" err="1"/>
              <a:t>Pargament</a:t>
            </a:r>
            <a:r>
              <a:rPr lang="en-US" sz="1300" dirty="0"/>
              <a:t>, “God Help Me: Toward a theoretical framework of coping for the psychology of religion” in Monty Lynn and David </a:t>
            </a:r>
            <a:r>
              <a:rPr lang="en-US" sz="1300" dirty="0" err="1"/>
              <a:t>Moberg</a:t>
            </a:r>
            <a:r>
              <a:rPr lang="en-US" sz="1300" dirty="0"/>
              <a:t>, </a:t>
            </a:r>
            <a:r>
              <a:rPr lang="en-US" sz="1300" dirty="0" err="1"/>
              <a:t>eds</a:t>
            </a:r>
            <a:r>
              <a:rPr lang="en-US" sz="1300" dirty="0"/>
              <a:t>, </a:t>
            </a:r>
            <a:r>
              <a:rPr lang="en-US" sz="1300" i="1" dirty="0"/>
              <a:t>Research in the Social Scientific Study of Religion, Volume 2</a:t>
            </a:r>
            <a:r>
              <a:rPr lang="en-US" sz="1300" dirty="0"/>
              <a:t> (Greenwich: JAI, 1990), 202-207; Kenneth </a:t>
            </a:r>
            <a:r>
              <a:rPr lang="en-US" sz="1300" dirty="0" err="1"/>
              <a:t>Pargament</a:t>
            </a:r>
            <a:r>
              <a:rPr lang="en-US" sz="1300" dirty="0"/>
              <a:t>, Joseph </a:t>
            </a:r>
            <a:r>
              <a:rPr lang="en-US" sz="1300" dirty="0" err="1"/>
              <a:t>Kennell</a:t>
            </a:r>
            <a:r>
              <a:rPr lang="en-US" sz="1300" dirty="0"/>
              <a:t>, William Hathaway, Nancy </a:t>
            </a:r>
            <a:r>
              <a:rPr lang="en-US" sz="1300" dirty="0" err="1"/>
              <a:t>Grevengoed</a:t>
            </a:r>
            <a:r>
              <a:rPr lang="en-US" sz="1300" dirty="0"/>
              <a:t>, Jon Newman, Wendy Jones, “Religion and the Problem-Solving Process: Three Styles of Coping” </a:t>
            </a:r>
            <a:r>
              <a:rPr lang="en-US" sz="1300" i="1" dirty="0"/>
              <a:t>Journal for the Scientific Study of Religion</a:t>
            </a:r>
            <a:r>
              <a:rPr lang="en-US" sz="1300" dirty="0"/>
              <a:t> 27 (1988) 90-91; H. J. M. Eric </a:t>
            </a:r>
            <a:r>
              <a:rPr lang="en-US" sz="1300" dirty="0" err="1"/>
              <a:t>Vossen</a:t>
            </a:r>
            <a:r>
              <a:rPr lang="en-US" sz="1300" dirty="0"/>
              <a:t>, translated by S. Ralston, “Images of God and Coping with Suffering: the psychological and theological dynamics of the coping process,” </a:t>
            </a:r>
            <a:r>
              <a:rPr lang="en-US" sz="1300" i="1" dirty="0"/>
              <a:t>Journal of Empirical Theology</a:t>
            </a:r>
            <a:r>
              <a:rPr lang="en-US" sz="1300" dirty="0"/>
              <a:t> 6 (1993): 24-25.</a:t>
            </a:r>
            <a:endParaRPr lang="en-US" dirty="0"/>
          </a:p>
        </p:txBody>
      </p:sp>
      <p:sp>
        <p:nvSpPr>
          <p:cNvPr id="4" name="Slide Number Placeholder 3"/>
          <p:cNvSpPr>
            <a:spLocks noGrp="1"/>
          </p:cNvSpPr>
          <p:nvPr>
            <p:ph type="sldNum" sz="quarter" idx="10"/>
          </p:nvPr>
        </p:nvSpPr>
        <p:spPr/>
        <p:txBody>
          <a:bodyPr/>
          <a:lstStyle/>
          <a:p>
            <a:fld id="{0B4AC4B2-A4E7-4365-B60C-9C5AF59B6E5A}" type="slidenum">
              <a:rPr lang="en-US" smtClean="0"/>
              <a:t>31</a:t>
            </a:fld>
            <a:endParaRPr lang="en-US"/>
          </a:p>
        </p:txBody>
      </p:sp>
    </p:spTree>
    <p:extLst>
      <p:ext uri="{BB962C8B-B14F-4D97-AF65-F5344CB8AC3E}">
        <p14:creationId xmlns:p14="http://schemas.microsoft.com/office/powerpoint/2010/main" val="389786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0" fontAlgn="base" hangingPunct="0">
              <a:spcBef>
                <a:spcPct val="0"/>
              </a:spcBef>
              <a:spcAft>
                <a:spcPct val="0"/>
              </a:spcAft>
            </a:pPr>
            <a:r>
              <a:rPr lang="en-US" altLang="en-US" sz="1300" dirty="0">
                <a:latin typeface="Arial" panose="020B0604020202020204" pitchFamily="34" charset="0"/>
                <a:ea typeface="Times New Roman" panose="02020603050405020304" pitchFamily="18" charset="0"/>
              </a:rPr>
              <a:t>The effects of Calvin’s ideas on the wider social scene have long been debated. Perhaps </a:t>
            </a:r>
            <a:r>
              <a:rPr lang="en-US" altLang="en-US" sz="1300" i="1" dirty="0">
                <a:latin typeface="Arial" panose="020B0604020202020204" pitchFamily="34" charset="0"/>
                <a:ea typeface="Times New Roman" panose="02020603050405020304" pitchFamily="18" charset="0"/>
              </a:rPr>
              <a:t>The Protestant Ethic and the Spirit of Capitalism </a:t>
            </a:r>
            <a:r>
              <a:rPr lang="en-US" altLang="en-US" sz="1300" dirty="0">
                <a:latin typeface="Arial" panose="020B0604020202020204" pitchFamily="34" charset="0"/>
                <a:ea typeface="Times New Roman" panose="02020603050405020304" pitchFamily="18" charset="0"/>
              </a:rPr>
              <a:t>has fallen from favor, but the increasing interest in “normal,” reflected in such things as the adoption of standard time,  the regimentation of industrial life, and the rise of a consumerist society all contributed to conformity of a standard of perceived perfection, to be distanced from the mysterious world of disability and an inscrutable God, and here, it seems to me, is at least one of the seeds.  </a:t>
            </a:r>
            <a:endParaRPr lang="en-US" altLang="en-US" sz="1300" dirty="0">
              <a:latin typeface="Arial" panose="020B0604020202020204" pitchFamily="34" charset="0"/>
            </a:endParaRPr>
          </a:p>
          <a:p>
            <a:r>
              <a:rPr lang="en-US" sz="1300" dirty="0">
                <a:latin typeface="Times New Roman" panose="02020603050405020304" pitchFamily="18" charset="0"/>
                <a:ea typeface="Times New Roman" panose="02020603050405020304" pitchFamily="18" charset="0"/>
              </a:rPr>
              <a:t>At the surface, Plutarch and Philo demonstrate that not being spiritually alert does not need to be symbolized in terms of physical disability, nor need one correlate physical disability with a state of sinfulness. On another level, Plutarch and Philo exhibit a very different conception of spiritual awareness and symbolism than does Newton. It seems to me that the ancient Greeks, and early and medieval Christians used bodily images that fit more with the shared, natural cycle of everyday life. </a:t>
            </a:r>
          </a:p>
          <a:p>
            <a:r>
              <a:rPr lang="en-US" sz="1300" dirty="0">
                <a:latin typeface="Times New Roman" panose="02020603050405020304" pitchFamily="18" charset="0"/>
              </a:rPr>
              <a:t>(Photo: a visual </a:t>
            </a:r>
            <a:r>
              <a:rPr lang="en-US" sz="1300" dirty="0" err="1">
                <a:latin typeface="Times New Roman" panose="02020603050405020304" pitchFamily="18" charset="0"/>
              </a:rPr>
              <a:t>koan</a:t>
            </a:r>
            <a:r>
              <a:rPr lang="en-US" sz="1300" dirty="0">
                <a:latin typeface="Times New Roman" panose="02020603050405020304" pitchFamily="18" charset="0"/>
              </a:rPr>
              <a:t>, if you will: the rose in the upper left corner and the candle in the lower right).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B4AC4B2-A4E7-4365-B60C-9C5AF59B6E5A}" type="slidenum">
              <a:rPr lang="en-US" smtClean="0"/>
              <a:t>32</a:t>
            </a:fld>
            <a:endParaRPr lang="en-US"/>
          </a:p>
        </p:txBody>
      </p:sp>
    </p:spTree>
    <p:extLst>
      <p:ext uri="{BB962C8B-B14F-4D97-AF65-F5344CB8AC3E}">
        <p14:creationId xmlns:p14="http://schemas.microsoft.com/office/powerpoint/2010/main" val="324149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final challenge question.</a:t>
            </a:r>
            <a:endParaRPr lang="en-US" dirty="0"/>
          </a:p>
        </p:txBody>
      </p:sp>
      <p:sp>
        <p:nvSpPr>
          <p:cNvPr id="4" name="Slide Number Placeholder 3"/>
          <p:cNvSpPr>
            <a:spLocks noGrp="1"/>
          </p:cNvSpPr>
          <p:nvPr>
            <p:ph type="sldNum" sz="quarter" idx="10"/>
          </p:nvPr>
        </p:nvSpPr>
        <p:spPr/>
        <p:txBody>
          <a:bodyPr/>
          <a:lstStyle/>
          <a:p>
            <a:fld id="{0B4AC4B2-A4E7-4365-B60C-9C5AF59B6E5A}" type="slidenum">
              <a:rPr lang="en-US" smtClean="0"/>
              <a:t>33</a:t>
            </a:fld>
            <a:endParaRPr lang="en-US"/>
          </a:p>
        </p:txBody>
      </p:sp>
    </p:spTree>
    <p:extLst>
      <p:ext uri="{BB962C8B-B14F-4D97-AF65-F5344CB8AC3E}">
        <p14:creationId xmlns:p14="http://schemas.microsoft.com/office/powerpoint/2010/main" val="6554829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4AC4B2-A4E7-4365-B60C-9C5AF59B6E5A}" type="slidenum">
              <a:rPr lang="en-US" smtClean="0"/>
              <a:t>34</a:t>
            </a:fld>
            <a:endParaRPr lang="en-US"/>
          </a:p>
        </p:txBody>
      </p:sp>
    </p:spTree>
    <p:extLst>
      <p:ext uri="{BB962C8B-B14F-4D97-AF65-F5344CB8AC3E}">
        <p14:creationId xmlns:p14="http://schemas.microsoft.com/office/powerpoint/2010/main" val="1657170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or full of lame excuses? (cartoon</a:t>
            </a:r>
            <a:r>
              <a:rPr lang="en-US" baseline="0" dirty="0" smtClean="0"/>
              <a:t> drawing: a series of ducks on crutches or splints, Clifford Berryman, 1915, http://www.archives.gov/exhibits/running-for-office/slurp-file.php?fileref=52, PD)</a:t>
            </a:r>
            <a:endParaRPr lang="en-US" dirty="0"/>
          </a:p>
        </p:txBody>
      </p:sp>
      <p:sp>
        <p:nvSpPr>
          <p:cNvPr id="4" name="Slide Number Placeholder 3"/>
          <p:cNvSpPr>
            <a:spLocks noGrp="1"/>
          </p:cNvSpPr>
          <p:nvPr>
            <p:ph type="sldNum" sz="quarter" idx="10"/>
          </p:nvPr>
        </p:nvSpPr>
        <p:spPr/>
        <p:txBody>
          <a:bodyPr/>
          <a:lstStyle/>
          <a:p>
            <a:fld id="{0B4AC4B2-A4E7-4365-B60C-9C5AF59B6E5A}" type="slidenum">
              <a:rPr lang="en-US" smtClean="0"/>
              <a:t>4</a:t>
            </a:fld>
            <a:endParaRPr lang="en-US"/>
          </a:p>
        </p:txBody>
      </p:sp>
    </p:spTree>
    <p:extLst>
      <p:ext uri="{BB962C8B-B14F-4D97-AF65-F5344CB8AC3E}">
        <p14:creationId xmlns:p14="http://schemas.microsoft.com/office/powerpoint/2010/main" val="2910492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effectLst/>
                <a:latin typeface="Times New Roman" panose="02020603050405020304" pitchFamily="18" charset="0"/>
                <a:ea typeface="Times New Roman" panose="02020603050405020304" pitchFamily="18" charset="0"/>
              </a:rPr>
              <a:t>The way we use disability metaphors in language is an ongoing</a:t>
            </a:r>
            <a:r>
              <a:rPr lang="en-US" baseline="0" dirty="0" smtClean="0">
                <a:effectLst/>
                <a:latin typeface="Times New Roman" panose="02020603050405020304" pitchFamily="18" charset="0"/>
                <a:ea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rPr>
              <a:t>point of concern. </a:t>
            </a:r>
          </a:p>
          <a:p>
            <a:pPr defTabSz="966612">
              <a:defRPr/>
            </a:pPr>
            <a:r>
              <a:rPr lang="en-US" dirty="0" smtClean="0">
                <a:effectLst/>
                <a:latin typeface="Times New Roman" panose="02020603050405020304" pitchFamily="18" charset="0"/>
                <a:ea typeface="Times New Roman" panose="02020603050405020304" pitchFamily="18" charset="0"/>
              </a:rPr>
              <a:t>At the Disability Ministries Committee, discussion</a:t>
            </a:r>
            <a:r>
              <a:rPr lang="en-US" baseline="0" dirty="0" smtClean="0">
                <a:effectLst/>
                <a:latin typeface="Times New Roman" panose="02020603050405020304" pitchFamily="18" charset="0"/>
                <a:ea typeface="Times New Roman" panose="02020603050405020304" pitchFamily="18" charset="0"/>
              </a:rPr>
              <a:t> about the name of our n</a:t>
            </a:r>
            <a:r>
              <a:rPr lang="en-US" dirty="0" smtClean="0">
                <a:effectLst/>
                <a:latin typeface="Times New Roman" panose="02020603050405020304" pitchFamily="18" charset="0"/>
                <a:ea typeface="Times New Roman" panose="02020603050405020304" pitchFamily="18" charset="0"/>
              </a:rPr>
              <a:t>ewsletter</a:t>
            </a:r>
            <a:r>
              <a:rPr lang="en-US" baseline="0" dirty="0" smtClean="0">
                <a:effectLst/>
                <a:latin typeface="Times New Roman" panose="02020603050405020304" pitchFamily="18" charset="0"/>
                <a:ea typeface="Times New Roman" panose="02020603050405020304" pitchFamily="18" charset="0"/>
              </a:rPr>
              <a:t> reflected this. We</a:t>
            </a:r>
            <a:r>
              <a:rPr lang="en-US" dirty="0" smtClean="0">
                <a:effectLst/>
                <a:latin typeface="Times New Roman" panose="02020603050405020304" pitchFamily="18" charset="0"/>
                <a:ea typeface="Times New Roman" panose="02020603050405020304" pitchFamily="18" charset="0"/>
              </a:rPr>
              <a:t> ended up with “The Voice” after some discussion. In the course of settling on this choice, we concluded that we could always offend someone, but after looking at disability etiquette we also realized that such things as “see you later” or “walk with me” are allowable (and, thinking of inclusion—focusing on being together in a social setting, more than the specific motion—are to be encouraged). (Illustration: header of The Voice). </a:t>
            </a:r>
          </a:p>
          <a:p>
            <a:endParaRPr lang="en-US" dirty="0"/>
          </a:p>
        </p:txBody>
      </p:sp>
      <p:sp>
        <p:nvSpPr>
          <p:cNvPr id="4" name="Slide Number Placeholder 3"/>
          <p:cNvSpPr>
            <a:spLocks noGrp="1"/>
          </p:cNvSpPr>
          <p:nvPr>
            <p:ph type="sldNum" sz="quarter" idx="10"/>
          </p:nvPr>
        </p:nvSpPr>
        <p:spPr/>
        <p:txBody>
          <a:bodyPr/>
          <a:lstStyle/>
          <a:p>
            <a:fld id="{0B4AC4B2-A4E7-4365-B60C-9C5AF59B6E5A}" type="slidenum">
              <a:rPr lang="en-US" smtClean="0"/>
              <a:t>5</a:t>
            </a:fld>
            <a:endParaRPr lang="en-US"/>
          </a:p>
        </p:txBody>
      </p:sp>
    </p:spTree>
    <p:extLst>
      <p:ext uri="{BB962C8B-B14F-4D97-AF65-F5344CB8AC3E}">
        <p14:creationId xmlns:p14="http://schemas.microsoft.com/office/powerpoint/2010/main" val="2654875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answer about inclusion of everyone is a good one. And</a:t>
            </a:r>
            <a:r>
              <a:rPr lang="en-US" baseline="0" dirty="0" smtClean="0"/>
              <a:t> if we’d listen to Jesus we would know that our initial perceptions of senses aren’t always right! The rocks sing, and science tells us that bats see better than humans. (Photo: water rushing over rocks, Tim Vermande). </a:t>
            </a:r>
            <a:endParaRPr lang="en-US" dirty="0"/>
          </a:p>
        </p:txBody>
      </p:sp>
      <p:sp>
        <p:nvSpPr>
          <p:cNvPr id="4" name="Slide Number Placeholder 3"/>
          <p:cNvSpPr>
            <a:spLocks noGrp="1"/>
          </p:cNvSpPr>
          <p:nvPr>
            <p:ph type="sldNum" sz="quarter" idx="10"/>
          </p:nvPr>
        </p:nvSpPr>
        <p:spPr/>
        <p:txBody>
          <a:bodyPr/>
          <a:lstStyle/>
          <a:p>
            <a:fld id="{0B4AC4B2-A4E7-4365-B60C-9C5AF59B6E5A}" type="slidenum">
              <a:rPr lang="en-US" smtClean="0"/>
              <a:t>6</a:t>
            </a:fld>
            <a:endParaRPr lang="en-US"/>
          </a:p>
        </p:txBody>
      </p:sp>
    </p:spTree>
    <p:extLst>
      <p:ext uri="{BB962C8B-B14F-4D97-AF65-F5344CB8AC3E}">
        <p14:creationId xmlns:p14="http://schemas.microsoft.com/office/powerpoint/2010/main" val="413293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As we have just found</a:t>
            </a:r>
            <a:r>
              <a:rPr lang="en-US" baseline="0" dirty="0" smtClean="0"/>
              <a:t> out, language is a powerful sensory </a:t>
            </a:r>
            <a:r>
              <a:rPr lang="en-US" baseline="0" dirty="0" err="1" smtClean="0"/>
              <a:t>impressor</a:t>
            </a:r>
            <a:r>
              <a:rPr lang="en-US" baseline="0" dirty="0" smtClean="0"/>
              <a:t>. </a:t>
            </a:r>
          </a:p>
          <a:p>
            <a:pPr defTabSz="966612">
              <a:defRPr/>
            </a:pPr>
            <a:r>
              <a:rPr lang="en-US" baseline="0" dirty="0" smtClean="0"/>
              <a:t>And as we have also found, language is also susceptible to mistakes, misunderstanding and misinterpretation. </a:t>
            </a:r>
          </a:p>
          <a:p>
            <a:pPr defTabSz="966612">
              <a:defRPr/>
            </a:pPr>
            <a:r>
              <a:rPr lang="en-US" dirty="0" smtClean="0"/>
              <a:t>These factors make language a powerful</a:t>
            </a:r>
            <a:r>
              <a:rPr lang="en-US" baseline="0" dirty="0" smtClean="0"/>
              <a:t> tool. It is one of the distinguishing marks of humans, or if you will, perhaps a component of the </a:t>
            </a:r>
            <a:r>
              <a:rPr lang="en-US" i="1" baseline="0" dirty="0" smtClean="0"/>
              <a:t>imago </a:t>
            </a:r>
            <a:r>
              <a:rPr lang="en-US" i="0" baseline="0" dirty="0" smtClean="0"/>
              <a:t>Dei. </a:t>
            </a:r>
          </a:p>
          <a:p>
            <a:r>
              <a:rPr lang="en-US" dirty="0" smtClean="0"/>
              <a:t>(Photo:</a:t>
            </a:r>
            <a:r>
              <a:rPr lang="en-US" baseline="0" dirty="0" smtClean="0"/>
              <a:t> restaurant sign reading “ids eat free”, Tim Vermande). </a:t>
            </a:r>
            <a:endParaRPr lang="en-US" dirty="0"/>
          </a:p>
        </p:txBody>
      </p:sp>
      <p:sp>
        <p:nvSpPr>
          <p:cNvPr id="4" name="Slide Number Placeholder 3"/>
          <p:cNvSpPr>
            <a:spLocks noGrp="1"/>
          </p:cNvSpPr>
          <p:nvPr>
            <p:ph type="sldNum" sz="quarter" idx="10"/>
          </p:nvPr>
        </p:nvSpPr>
        <p:spPr/>
        <p:txBody>
          <a:bodyPr/>
          <a:lstStyle/>
          <a:p>
            <a:fld id="{0B4AC4B2-A4E7-4365-B60C-9C5AF59B6E5A}" type="slidenum">
              <a:rPr lang="en-US" smtClean="0"/>
              <a:t>7</a:t>
            </a:fld>
            <a:endParaRPr lang="en-US"/>
          </a:p>
        </p:txBody>
      </p:sp>
    </p:spTree>
    <p:extLst>
      <p:ext uri="{BB962C8B-B14F-4D97-AF65-F5344CB8AC3E}">
        <p14:creationId xmlns:p14="http://schemas.microsoft.com/office/powerpoint/2010/main" val="4261043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i="0" dirty="0" smtClean="0"/>
              <a:t>In</a:t>
            </a:r>
            <a:r>
              <a:rPr lang="en-US" dirty="0" smtClean="0"/>
              <a:t> linguistic</a:t>
            </a:r>
            <a:r>
              <a:rPr lang="en-US" baseline="0" dirty="0" smtClean="0"/>
              <a:t> anthropology, we have a much-discussed theory, one that we keep returning to, formulated by Edward Sapir and his student Benjamin Whorf that seeks to explain some of this power of language, by showing how it shapes our views of the world. This is a wide-ranging theory, but we will focus on a couple of aspects.</a:t>
            </a:r>
            <a:endParaRPr lang="en-US" dirty="0" smtClean="0"/>
          </a:p>
          <a:p>
            <a:pPr defTabSz="966612">
              <a:defRPr/>
            </a:pPr>
            <a:r>
              <a:rPr lang="en-US" dirty="0" smtClean="0"/>
              <a:t>(Edward</a:t>
            </a:r>
            <a:r>
              <a:rPr lang="en-US" baseline="0" dirty="0" smtClean="0"/>
              <a:t> Sapir, </a:t>
            </a:r>
            <a:r>
              <a:rPr lang="en-US" altLang="en-US" dirty="0" smtClean="0">
                <a:ea typeface="Arial Unicode MS" panose="020B0604020202020204" pitchFamily="34" charset="-128"/>
                <a:cs typeface="Arial Unicode MS" panose="020B0604020202020204" pitchFamily="34" charset="-128"/>
              </a:rPr>
              <a:t>Florence Hendershot, Fair Use) (Benjamin</a:t>
            </a:r>
            <a:r>
              <a:rPr lang="en-US" altLang="en-US" baseline="0" dirty="0" smtClean="0">
                <a:ea typeface="Arial Unicode MS" panose="020B0604020202020204" pitchFamily="34" charset="-128"/>
                <a:cs typeface="Arial Unicode MS" panose="020B0604020202020204" pitchFamily="34" charset="-128"/>
              </a:rPr>
              <a:t> Whorf, </a:t>
            </a:r>
            <a:r>
              <a:rPr lang="en-US" altLang="en-US" dirty="0" smtClean="0">
                <a:ea typeface="Arial Unicode MS" panose="020B0604020202020204" pitchFamily="34" charset="-128"/>
                <a:cs typeface="Arial Unicode MS" panose="020B0604020202020204" pitchFamily="34" charset="-128"/>
              </a:rPr>
              <a:t>Yale University Library, Fair Use)</a:t>
            </a:r>
          </a:p>
          <a:p>
            <a:pPr defTabSz="966612">
              <a:defRPr/>
            </a:pPr>
            <a:endParaRPr lang="en-US" altLang="en-US" dirty="0" smtClean="0">
              <a:ea typeface="Arial Unicode MS" panose="020B0604020202020204" pitchFamily="34" charset="-128"/>
              <a:cs typeface="Arial Unicode MS" panose="020B0604020202020204" pitchFamily="34" charset="-128"/>
            </a:endParaRPr>
          </a:p>
          <a:p>
            <a:endParaRPr lang="en-US" dirty="0"/>
          </a:p>
        </p:txBody>
      </p:sp>
      <p:sp>
        <p:nvSpPr>
          <p:cNvPr id="4" name="Slide Number Placeholder 3"/>
          <p:cNvSpPr>
            <a:spLocks noGrp="1"/>
          </p:cNvSpPr>
          <p:nvPr>
            <p:ph type="sldNum" sz="quarter" idx="10"/>
          </p:nvPr>
        </p:nvSpPr>
        <p:spPr/>
        <p:txBody>
          <a:bodyPr/>
          <a:lstStyle/>
          <a:p>
            <a:fld id="{0B4AC4B2-A4E7-4365-B60C-9C5AF59B6E5A}" type="slidenum">
              <a:rPr lang="en-US" smtClean="0"/>
              <a:t>8</a:t>
            </a:fld>
            <a:endParaRPr lang="en-US"/>
          </a:p>
        </p:txBody>
      </p:sp>
    </p:spTree>
    <p:extLst>
      <p:ext uri="{BB962C8B-B14F-4D97-AF65-F5344CB8AC3E}">
        <p14:creationId xmlns:p14="http://schemas.microsoft.com/office/powerpoint/2010/main" val="1314497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The theory first tells us that language does not have inherent meaning, but its</a:t>
            </a:r>
            <a:r>
              <a:rPr lang="en-US" baseline="0" dirty="0" smtClean="0"/>
              <a:t> functions are determined by culture. Therefore meaning attached to a language </a:t>
            </a:r>
            <a:r>
              <a:rPr lang="en-US" dirty="0" smtClean="0"/>
              <a:t>is not fixed across cultures. (Photo: rose in a corner, text “</a:t>
            </a:r>
            <a:r>
              <a:rPr lang="en-US" sz="1300" dirty="0"/>
              <a:t>A rose by any other name would smell as sweet:  words do not have inherent meaning. “)</a:t>
            </a:r>
          </a:p>
          <a:p>
            <a:endParaRPr lang="en-US" dirty="0"/>
          </a:p>
        </p:txBody>
      </p:sp>
      <p:sp>
        <p:nvSpPr>
          <p:cNvPr id="4" name="Slide Number Placeholder 3"/>
          <p:cNvSpPr>
            <a:spLocks noGrp="1"/>
          </p:cNvSpPr>
          <p:nvPr>
            <p:ph type="sldNum" sz="quarter" idx="10"/>
          </p:nvPr>
        </p:nvSpPr>
        <p:spPr/>
        <p:txBody>
          <a:bodyPr/>
          <a:lstStyle/>
          <a:p>
            <a:fld id="{0B4AC4B2-A4E7-4365-B60C-9C5AF59B6E5A}" type="slidenum">
              <a:rPr lang="en-US" smtClean="0"/>
              <a:t>9</a:t>
            </a:fld>
            <a:endParaRPr lang="en-US"/>
          </a:p>
        </p:txBody>
      </p:sp>
    </p:spTree>
    <p:extLst>
      <p:ext uri="{BB962C8B-B14F-4D97-AF65-F5344CB8AC3E}">
        <p14:creationId xmlns:p14="http://schemas.microsoft.com/office/powerpoint/2010/main" val="4245385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E0B489-493D-478D-BB2B-D09C7A875025}" type="datetimeFigureOut">
              <a:rPr lang="en-US" smtClean="0"/>
              <a:t>2015-08-03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CD69D-5869-4EFE-8EDD-F29C7C3088E1}" type="slidenum">
              <a:rPr lang="en-US" smtClean="0"/>
              <a:t>‹#›</a:t>
            </a:fld>
            <a:endParaRPr lang="en-US"/>
          </a:p>
        </p:txBody>
      </p:sp>
    </p:spTree>
    <p:extLst>
      <p:ext uri="{BB962C8B-B14F-4D97-AF65-F5344CB8AC3E}">
        <p14:creationId xmlns:p14="http://schemas.microsoft.com/office/powerpoint/2010/main" val="4248232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0B489-493D-478D-BB2B-D09C7A875025}" type="datetimeFigureOut">
              <a:rPr lang="en-US" smtClean="0"/>
              <a:t>2015-08-03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CD69D-5869-4EFE-8EDD-F29C7C3088E1}" type="slidenum">
              <a:rPr lang="en-US" smtClean="0"/>
              <a:t>‹#›</a:t>
            </a:fld>
            <a:endParaRPr lang="en-US"/>
          </a:p>
        </p:txBody>
      </p:sp>
    </p:spTree>
    <p:extLst>
      <p:ext uri="{BB962C8B-B14F-4D97-AF65-F5344CB8AC3E}">
        <p14:creationId xmlns:p14="http://schemas.microsoft.com/office/powerpoint/2010/main" val="1245239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0B489-493D-478D-BB2B-D09C7A875025}" type="datetimeFigureOut">
              <a:rPr lang="en-US" smtClean="0"/>
              <a:t>2015-08-03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CD69D-5869-4EFE-8EDD-F29C7C3088E1}" type="slidenum">
              <a:rPr lang="en-US" smtClean="0"/>
              <a:t>‹#›</a:t>
            </a:fld>
            <a:endParaRPr lang="en-US"/>
          </a:p>
        </p:txBody>
      </p:sp>
    </p:spTree>
    <p:extLst>
      <p:ext uri="{BB962C8B-B14F-4D97-AF65-F5344CB8AC3E}">
        <p14:creationId xmlns:p14="http://schemas.microsoft.com/office/powerpoint/2010/main" val="22386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68959" cy="1143480"/>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ltLang="en-US"/>
          </a:p>
        </p:txBody>
      </p:sp>
      <p:sp>
        <p:nvSpPr>
          <p:cNvPr id="4" name="Rectangle 4"/>
          <p:cNvSpPr>
            <a:spLocks noGrp="1" noChangeArrowheads="1"/>
          </p:cNvSpPr>
          <p:nvPr>
            <p:ph type="ftr" idx="11"/>
          </p:nvPr>
        </p:nvSpPr>
        <p:spPr>
          <a:ln/>
        </p:spPr>
        <p:txBody>
          <a:bodyPr/>
          <a:lstStyle>
            <a:lvl1pPr>
              <a:defRPr/>
            </a:lvl1pPr>
          </a:lstStyle>
          <a:p>
            <a:pPr>
              <a:defRPr/>
            </a:pPr>
            <a:endParaRPr lang="en-US" altLang="en-US"/>
          </a:p>
        </p:txBody>
      </p:sp>
      <p:sp>
        <p:nvSpPr>
          <p:cNvPr id="5" name="Rectangle 5"/>
          <p:cNvSpPr>
            <a:spLocks noGrp="1" noChangeArrowheads="1"/>
          </p:cNvSpPr>
          <p:nvPr>
            <p:ph type="sldNum" idx="12"/>
          </p:nvPr>
        </p:nvSpPr>
        <p:spPr>
          <a:ln/>
        </p:spPr>
        <p:txBody>
          <a:bodyPr/>
          <a:lstStyle>
            <a:lvl1pPr>
              <a:defRPr/>
            </a:lvl1pPr>
          </a:lstStyle>
          <a:p>
            <a:pPr>
              <a:defRPr/>
            </a:pPr>
            <a:fld id="{6B110C5E-9D4F-4719-885A-B4D208C0709F}" type="slidenum">
              <a:rPr lang="en-US" altLang="en-US"/>
              <a:pPr>
                <a:defRPr/>
              </a:pPr>
              <a:t>‹#›</a:t>
            </a:fld>
            <a:endParaRPr lang="en-US" altLang="en-US"/>
          </a:p>
        </p:txBody>
      </p:sp>
    </p:spTree>
    <p:extLst>
      <p:ext uri="{BB962C8B-B14F-4D97-AF65-F5344CB8AC3E}">
        <p14:creationId xmlns:p14="http://schemas.microsoft.com/office/powerpoint/2010/main" val="19960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0B489-493D-478D-BB2B-D09C7A875025}" type="datetimeFigureOut">
              <a:rPr lang="en-US" smtClean="0"/>
              <a:t>2015-08-03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CD69D-5869-4EFE-8EDD-F29C7C3088E1}" type="slidenum">
              <a:rPr lang="en-US" smtClean="0"/>
              <a:t>‹#›</a:t>
            </a:fld>
            <a:endParaRPr lang="en-US"/>
          </a:p>
        </p:txBody>
      </p:sp>
    </p:spTree>
    <p:extLst>
      <p:ext uri="{BB962C8B-B14F-4D97-AF65-F5344CB8AC3E}">
        <p14:creationId xmlns:p14="http://schemas.microsoft.com/office/powerpoint/2010/main" val="2830417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E0B489-493D-478D-BB2B-D09C7A875025}" type="datetimeFigureOut">
              <a:rPr lang="en-US" smtClean="0"/>
              <a:t>2015-08-03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CD69D-5869-4EFE-8EDD-F29C7C3088E1}" type="slidenum">
              <a:rPr lang="en-US" smtClean="0"/>
              <a:t>‹#›</a:t>
            </a:fld>
            <a:endParaRPr lang="en-US"/>
          </a:p>
        </p:txBody>
      </p:sp>
    </p:spTree>
    <p:extLst>
      <p:ext uri="{BB962C8B-B14F-4D97-AF65-F5344CB8AC3E}">
        <p14:creationId xmlns:p14="http://schemas.microsoft.com/office/powerpoint/2010/main" val="2069644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E0B489-493D-478D-BB2B-D09C7A875025}" type="datetimeFigureOut">
              <a:rPr lang="en-US" smtClean="0"/>
              <a:t>2015-08-03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CD69D-5869-4EFE-8EDD-F29C7C3088E1}" type="slidenum">
              <a:rPr lang="en-US" smtClean="0"/>
              <a:t>‹#›</a:t>
            </a:fld>
            <a:endParaRPr lang="en-US"/>
          </a:p>
        </p:txBody>
      </p:sp>
    </p:spTree>
    <p:extLst>
      <p:ext uri="{BB962C8B-B14F-4D97-AF65-F5344CB8AC3E}">
        <p14:creationId xmlns:p14="http://schemas.microsoft.com/office/powerpoint/2010/main" val="3835469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E0B489-493D-478D-BB2B-D09C7A875025}" type="datetimeFigureOut">
              <a:rPr lang="en-US" smtClean="0"/>
              <a:t>2015-08-03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4CD69D-5869-4EFE-8EDD-F29C7C3088E1}" type="slidenum">
              <a:rPr lang="en-US" smtClean="0"/>
              <a:t>‹#›</a:t>
            </a:fld>
            <a:endParaRPr lang="en-US"/>
          </a:p>
        </p:txBody>
      </p:sp>
    </p:spTree>
    <p:extLst>
      <p:ext uri="{BB962C8B-B14F-4D97-AF65-F5344CB8AC3E}">
        <p14:creationId xmlns:p14="http://schemas.microsoft.com/office/powerpoint/2010/main" val="880332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E0B489-493D-478D-BB2B-D09C7A875025}" type="datetimeFigureOut">
              <a:rPr lang="en-US" smtClean="0"/>
              <a:t>2015-08-03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4CD69D-5869-4EFE-8EDD-F29C7C3088E1}" type="slidenum">
              <a:rPr lang="en-US" smtClean="0"/>
              <a:t>‹#›</a:t>
            </a:fld>
            <a:endParaRPr lang="en-US"/>
          </a:p>
        </p:txBody>
      </p:sp>
    </p:spTree>
    <p:extLst>
      <p:ext uri="{BB962C8B-B14F-4D97-AF65-F5344CB8AC3E}">
        <p14:creationId xmlns:p14="http://schemas.microsoft.com/office/powerpoint/2010/main" val="1927494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0B489-493D-478D-BB2B-D09C7A875025}" type="datetimeFigureOut">
              <a:rPr lang="en-US" smtClean="0"/>
              <a:t>2015-08-03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4CD69D-5869-4EFE-8EDD-F29C7C3088E1}" type="slidenum">
              <a:rPr lang="en-US" smtClean="0"/>
              <a:t>‹#›</a:t>
            </a:fld>
            <a:endParaRPr lang="en-US"/>
          </a:p>
        </p:txBody>
      </p:sp>
    </p:spTree>
    <p:extLst>
      <p:ext uri="{BB962C8B-B14F-4D97-AF65-F5344CB8AC3E}">
        <p14:creationId xmlns:p14="http://schemas.microsoft.com/office/powerpoint/2010/main" val="407059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0B489-493D-478D-BB2B-D09C7A875025}" type="datetimeFigureOut">
              <a:rPr lang="en-US" smtClean="0"/>
              <a:t>2015-08-03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CD69D-5869-4EFE-8EDD-F29C7C3088E1}" type="slidenum">
              <a:rPr lang="en-US" smtClean="0"/>
              <a:t>‹#›</a:t>
            </a:fld>
            <a:endParaRPr lang="en-US"/>
          </a:p>
        </p:txBody>
      </p:sp>
    </p:spTree>
    <p:extLst>
      <p:ext uri="{BB962C8B-B14F-4D97-AF65-F5344CB8AC3E}">
        <p14:creationId xmlns:p14="http://schemas.microsoft.com/office/powerpoint/2010/main" val="3087403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0B489-493D-478D-BB2B-D09C7A875025}" type="datetimeFigureOut">
              <a:rPr lang="en-US" smtClean="0"/>
              <a:t>2015-08-03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CD69D-5869-4EFE-8EDD-F29C7C3088E1}" type="slidenum">
              <a:rPr lang="en-US" smtClean="0"/>
              <a:t>‹#›</a:t>
            </a:fld>
            <a:endParaRPr lang="en-US"/>
          </a:p>
        </p:txBody>
      </p:sp>
    </p:spTree>
    <p:extLst>
      <p:ext uri="{BB962C8B-B14F-4D97-AF65-F5344CB8AC3E}">
        <p14:creationId xmlns:p14="http://schemas.microsoft.com/office/powerpoint/2010/main" val="1203777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0B489-493D-478D-BB2B-D09C7A875025}" type="datetimeFigureOut">
              <a:rPr lang="en-US" smtClean="0"/>
              <a:t>2015-08-03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4CD69D-5869-4EFE-8EDD-F29C7C3088E1}" type="slidenum">
              <a:rPr lang="en-US" smtClean="0"/>
              <a:t>‹#›</a:t>
            </a:fld>
            <a:endParaRPr lang="en-US"/>
          </a:p>
        </p:txBody>
      </p:sp>
    </p:spTree>
    <p:extLst>
      <p:ext uri="{BB962C8B-B14F-4D97-AF65-F5344CB8AC3E}">
        <p14:creationId xmlns:p14="http://schemas.microsoft.com/office/powerpoint/2010/main" val="1067369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24506" y="1122363"/>
            <a:ext cx="8162694" cy="2802866"/>
          </a:xfrm>
        </p:spPr>
        <p:txBody>
          <a:bodyPr>
            <a:normAutofit/>
          </a:bodyPr>
          <a:lstStyle/>
          <a:p>
            <a:r>
              <a:rPr lang="en-US" sz="7200" dirty="0" smtClean="0">
                <a:solidFill>
                  <a:schemeClr val="bg1"/>
                </a:solidFill>
                <a:latin typeface="Bauhaus 93" panose="04030905020B02020C02" pitchFamily="82" charset="0"/>
              </a:rPr>
              <a:t>Tim   Vermande</a:t>
            </a:r>
            <a:endParaRPr lang="en-US" sz="72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1428591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00"/>
            <a:ext cx="12192000" cy="6908800"/>
          </a:xfrm>
          <a:prstGeom prst="rect">
            <a:avLst/>
          </a:prstGeom>
        </p:spPr>
      </p:pic>
    </p:spTree>
    <p:extLst>
      <p:ext uri="{BB962C8B-B14F-4D97-AF65-F5344CB8AC3E}">
        <p14:creationId xmlns:p14="http://schemas.microsoft.com/office/powerpoint/2010/main" val="521405892"/>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askerville Old Face" panose="02020602080505020303" pitchFamily="18" charset="0"/>
              </a:rPr>
              <a:t>Sapir – Whorf</a:t>
            </a:r>
            <a:endParaRPr lang="en-US" dirty="0"/>
          </a:p>
        </p:txBody>
      </p:sp>
      <p:sp>
        <p:nvSpPr>
          <p:cNvPr id="3" name="Content Placeholder 2"/>
          <p:cNvSpPr>
            <a:spLocks noGrp="1"/>
          </p:cNvSpPr>
          <p:nvPr>
            <p:ph idx="1"/>
          </p:nvPr>
        </p:nvSpPr>
        <p:spPr>
          <a:xfrm>
            <a:off x="838200" y="1452282"/>
            <a:ext cx="10515600" cy="4724681"/>
          </a:xfrm>
        </p:spPr>
        <p:txBody>
          <a:bodyPr/>
          <a:lstStyle/>
          <a:p>
            <a:pPr marL="0" indent="0">
              <a:spcAft>
                <a:spcPct val="0"/>
              </a:spcAft>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Lst>
            </a:pPr>
            <a:r>
              <a:rPr lang="en-US" altLang="en-US" sz="4800" dirty="0" smtClean="0"/>
              <a:t>Language use creates “socio-linguistic rules.”</a:t>
            </a:r>
          </a:p>
          <a:p>
            <a:pPr marL="0" indent="0">
              <a:spcAft>
                <a:spcPct val="0"/>
              </a:spcAft>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Lst>
            </a:pPr>
            <a:r>
              <a:rPr lang="en-US" altLang="en-US" sz="4800" dirty="0" smtClean="0"/>
              <a:t>What is this stuff?</a:t>
            </a:r>
            <a:endParaRPr lang="en-US" altLang="en-US" sz="4800" dirty="0"/>
          </a:p>
          <a:p>
            <a:pPr marL="0" indent="0">
              <a:spcAft>
                <a:spcPct val="0"/>
              </a:spcAft>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Lst>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980" y="4249271"/>
            <a:ext cx="11622344" cy="20618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16176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askerville Old Face" panose="02020602080505020303" pitchFamily="18" charset="0"/>
              </a:rPr>
              <a:t>Sapir – Whorf</a:t>
            </a:r>
            <a:endParaRPr lang="en-US" dirty="0"/>
          </a:p>
        </p:txBody>
      </p:sp>
      <p:sp>
        <p:nvSpPr>
          <p:cNvPr id="3" name="Content Placeholder 2"/>
          <p:cNvSpPr>
            <a:spLocks noGrp="1"/>
          </p:cNvSpPr>
          <p:nvPr>
            <p:ph idx="1"/>
          </p:nvPr>
        </p:nvSpPr>
        <p:spPr>
          <a:xfrm>
            <a:off x="838200" y="1452282"/>
            <a:ext cx="10515600" cy="4724681"/>
          </a:xfrm>
        </p:spPr>
        <p:txBody>
          <a:bodyPr/>
          <a:lstStyle/>
          <a:p>
            <a:pPr marL="0" indent="0">
              <a:spcAft>
                <a:spcPct val="0"/>
              </a:spcAft>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Lst>
            </a:pPr>
            <a:r>
              <a:rPr lang="en-US" altLang="en-US" sz="4800" dirty="0" smtClean="0"/>
              <a:t>Language use creates “socio-linguistic rules.”</a:t>
            </a:r>
            <a:endParaRPr lang="en-US" altLang="en-US" sz="4800" dirty="0"/>
          </a:p>
          <a:p>
            <a:pPr marL="0" indent="0">
              <a:spcAft>
                <a:spcPct val="0"/>
              </a:spcAft>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Lst>
            </a:pPr>
            <a:r>
              <a:rPr lang="en-US" altLang="en-US" sz="4800" dirty="0"/>
              <a:t> Language shapes different views of the </a:t>
            </a:r>
            <a:r>
              <a:rPr lang="en-US" altLang="en-US" sz="4800" dirty="0" smtClean="0"/>
              <a:t>world through connotation: example of “lawn” or “pop.”</a:t>
            </a:r>
          </a:p>
          <a:p>
            <a:pPr marL="0" indent="0">
              <a:spcAft>
                <a:spcPct val="0"/>
              </a:spcAft>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Lst>
            </a:pPr>
            <a:endParaRPr lang="en-US" altLang="en-US" sz="4800" dirty="0"/>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068" y="5070475"/>
            <a:ext cx="10075863" cy="1787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8717976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572"/>
            <a:ext cx="12192000" cy="6909144"/>
          </a:xfrm>
          <a:prstGeom prst="rect">
            <a:avLst/>
          </a:prstGeom>
        </p:spPr>
      </p:pic>
    </p:spTree>
    <p:extLst>
      <p:ext uri="{BB962C8B-B14F-4D97-AF65-F5344CB8AC3E}">
        <p14:creationId xmlns:p14="http://schemas.microsoft.com/office/powerpoint/2010/main" val="462779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Idioms</a:t>
            </a:r>
            <a:endParaRPr lang="en-US" dirty="0"/>
          </a:p>
        </p:txBody>
      </p:sp>
      <p:sp>
        <p:nvSpPr>
          <p:cNvPr id="4" name="TextBox 3"/>
          <p:cNvSpPr txBox="1"/>
          <p:nvPr/>
        </p:nvSpPr>
        <p:spPr>
          <a:xfrm>
            <a:off x="608641" y="1640541"/>
            <a:ext cx="11583359" cy="3077766"/>
          </a:xfrm>
          <a:prstGeom prst="rect">
            <a:avLst/>
          </a:prstGeom>
          <a:noFill/>
        </p:spPr>
        <p:txBody>
          <a:bodyPr wrap="square" rtlCol="0">
            <a:spAutoFit/>
          </a:bodyPr>
          <a:lstStyle/>
          <a:p>
            <a:pPr marL="285750" indent="-285750">
              <a:buFont typeface="Arial" panose="020B0604020202020204" pitchFamily="34" charset="0"/>
              <a:buChar char="•"/>
            </a:pPr>
            <a:r>
              <a:rPr lang="en-US" sz="4400" dirty="0" smtClean="0"/>
              <a:t>“If I’ve told you once, I’ve told you a million times!”</a:t>
            </a:r>
          </a:p>
          <a:p>
            <a:pPr marL="285750" indent="-285750">
              <a:buFont typeface="Arial" panose="020B0604020202020204" pitchFamily="34" charset="0"/>
              <a:buChar char="•"/>
            </a:pPr>
            <a:r>
              <a:rPr lang="en-US" sz="4400" dirty="0" smtClean="0"/>
              <a:t>Disability etiquette tells us it’s ok to say things like “see you later.”</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3579648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Idioms</a:t>
            </a:r>
            <a:endParaRPr lang="en-US" dirty="0"/>
          </a:p>
        </p:txBody>
      </p:sp>
      <p:sp>
        <p:nvSpPr>
          <p:cNvPr id="4" name="TextBox 3"/>
          <p:cNvSpPr txBox="1"/>
          <p:nvPr/>
        </p:nvSpPr>
        <p:spPr>
          <a:xfrm>
            <a:off x="608641" y="1640541"/>
            <a:ext cx="11583359" cy="4431983"/>
          </a:xfrm>
          <a:prstGeom prst="rect">
            <a:avLst/>
          </a:prstGeom>
          <a:noFill/>
        </p:spPr>
        <p:txBody>
          <a:bodyPr wrap="square" rtlCol="0">
            <a:spAutoFit/>
          </a:bodyPr>
          <a:lstStyle/>
          <a:p>
            <a:pPr marL="285750" indent="-285750">
              <a:buFont typeface="Arial" panose="020B0604020202020204" pitchFamily="34" charset="0"/>
              <a:buChar char="•"/>
            </a:pPr>
            <a:r>
              <a:rPr lang="en-US" sz="4400" dirty="0" smtClean="0"/>
              <a:t>“If I’ve told you once, I’ve told you a million times!”</a:t>
            </a:r>
          </a:p>
          <a:p>
            <a:pPr marL="285750" indent="-285750">
              <a:buFont typeface="Arial" panose="020B0604020202020204" pitchFamily="34" charset="0"/>
              <a:buChar char="•"/>
            </a:pPr>
            <a:r>
              <a:rPr lang="en-US" sz="4400" dirty="0" smtClean="0"/>
              <a:t>Disability etiquette tells us it’s ok to say things like “see you later.”</a:t>
            </a:r>
          </a:p>
          <a:p>
            <a:pPr marL="285750" indent="-285750">
              <a:buFont typeface="Arial" panose="020B0604020202020204" pitchFamily="34" charset="0"/>
              <a:buChar char="•"/>
            </a:pPr>
            <a:r>
              <a:rPr lang="en-US" sz="4400" dirty="0" smtClean="0"/>
              <a:t>What do we really mean? “I’ve repeated myself a lot,” and “I hope to be with you again.”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4254113"/>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6612" y="131548"/>
            <a:ext cx="6016437" cy="6726452"/>
          </a:xfrm>
          <a:prstGeom prst="rect">
            <a:avLst/>
          </a:prstGeom>
        </p:spPr>
      </p:pic>
    </p:spTree>
    <p:extLst>
      <p:ext uri="{BB962C8B-B14F-4D97-AF65-F5344CB8AC3E}">
        <p14:creationId xmlns:p14="http://schemas.microsoft.com/office/powerpoint/2010/main" val="2306699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7845" y="2538972"/>
            <a:ext cx="3368842" cy="431902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56172"/>
            <a:ext cx="12184533" cy="2082800"/>
          </a:xfrm>
          <a:prstGeom prst="rect">
            <a:avLst/>
          </a:prstGeom>
        </p:spPr>
      </p:pic>
    </p:spTree>
    <p:extLst>
      <p:ext uri="{BB962C8B-B14F-4D97-AF65-F5344CB8AC3E}">
        <p14:creationId xmlns:p14="http://schemas.microsoft.com/office/powerpoint/2010/main" val="2234457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08376" y="1452282"/>
            <a:ext cx="5298142" cy="2800767"/>
          </a:xfrm>
          <a:prstGeom prst="rect">
            <a:avLst/>
          </a:prstGeom>
          <a:noFill/>
        </p:spPr>
        <p:txBody>
          <a:bodyPr wrap="square" rtlCol="0">
            <a:spAutoFit/>
          </a:bodyPr>
          <a:lstStyle/>
          <a:p>
            <a:pPr algn="ctr"/>
            <a:r>
              <a:rPr lang="en-US" sz="4400" dirty="0" smtClean="0">
                <a:latin typeface="Arial Rounded MT Bold" panose="020F0704030504030204" pitchFamily="34" charset="0"/>
              </a:rPr>
              <a:t>Philo</a:t>
            </a:r>
          </a:p>
          <a:p>
            <a:pPr algn="ctr"/>
            <a:endParaRPr lang="en-US" sz="4400" dirty="0" smtClean="0">
              <a:latin typeface="Arial Rounded MT Bold" panose="020F0704030504030204" pitchFamily="34" charset="0"/>
            </a:endParaRPr>
          </a:p>
          <a:p>
            <a:pPr algn="ctr"/>
            <a:r>
              <a:rPr lang="en-US" sz="4400" dirty="0" smtClean="0">
                <a:latin typeface="Arial Rounded MT Bold" panose="020F0704030504030204" pitchFamily="34" charset="0"/>
              </a:rPr>
              <a:t>c. 25 BCE – </a:t>
            </a:r>
          </a:p>
          <a:p>
            <a:pPr algn="ctr"/>
            <a:r>
              <a:rPr lang="en-US" sz="4400" dirty="0" smtClean="0">
                <a:latin typeface="Arial Rounded MT Bold" panose="020F0704030504030204" pitchFamily="34" charset="0"/>
              </a:rPr>
              <a:t>c. 50 CE</a:t>
            </a:r>
            <a:endParaRPr lang="en-US" sz="4400" dirty="0">
              <a:latin typeface="Arial Rounded MT Bold" panose="020F07040305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654478" cy="6858000"/>
          </a:xfrm>
          <a:prstGeom prst="rect">
            <a:avLst/>
          </a:prstGeom>
        </p:spPr>
      </p:pic>
    </p:spTree>
    <p:extLst>
      <p:ext uri="{BB962C8B-B14F-4D97-AF65-F5344CB8AC3E}">
        <p14:creationId xmlns:p14="http://schemas.microsoft.com/office/powerpoint/2010/main" val="582343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68942"/>
            <a:ext cx="10515600" cy="6293224"/>
          </a:xfrm>
        </p:spPr>
        <p:txBody>
          <a:bodyPr>
            <a:normAutofit/>
          </a:bodyPr>
          <a:lstStyle/>
          <a:p>
            <a:r>
              <a:rPr lang="en-US" dirty="0" smtClean="0"/>
              <a:t>.… as </a:t>
            </a:r>
            <a:r>
              <a:rPr lang="en-US" dirty="0"/>
              <a:t>if suddenly awakening from a deep slumber and opening the eye of the soul, and beginning to perceive a pure ray of light instead of profound darkness, followed the </a:t>
            </a:r>
            <a:r>
              <a:rPr lang="en-US" dirty="0" smtClean="0"/>
              <a:t>light ….</a:t>
            </a:r>
            <a:br>
              <a:rPr lang="en-US" dirty="0" smtClean="0"/>
            </a:br>
            <a:endParaRPr lang="en-US" dirty="0"/>
          </a:p>
        </p:txBody>
      </p:sp>
    </p:spTree>
    <p:extLst>
      <p:ext uri="{BB962C8B-B14F-4D97-AF65-F5344CB8AC3E}">
        <p14:creationId xmlns:p14="http://schemas.microsoft.com/office/powerpoint/2010/main" val="679943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287" y="9525"/>
            <a:ext cx="9115425" cy="6838950"/>
          </a:xfrm>
          <a:prstGeom prst="rect">
            <a:avLst/>
          </a:prstGeom>
        </p:spPr>
      </p:pic>
    </p:spTree>
    <p:extLst>
      <p:ext uri="{BB962C8B-B14F-4D97-AF65-F5344CB8AC3E}">
        <p14:creationId xmlns:p14="http://schemas.microsoft.com/office/powerpoint/2010/main" val="1443532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954885" cy="6858000"/>
          </a:xfrm>
          <a:prstGeom prst="rect">
            <a:avLst/>
          </a:prstGeom>
        </p:spPr>
      </p:pic>
      <p:sp>
        <p:nvSpPr>
          <p:cNvPr id="5" name="TextBox 4"/>
          <p:cNvSpPr txBox="1"/>
          <p:nvPr/>
        </p:nvSpPr>
        <p:spPr>
          <a:xfrm>
            <a:off x="8193741" y="1398493"/>
            <a:ext cx="3801035" cy="2800767"/>
          </a:xfrm>
          <a:prstGeom prst="rect">
            <a:avLst/>
          </a:prstGeom>
          <a:noFill/>
        </p:spPr>
        <p:txBody>
          <a:bodyPr wrap="square" rtlCol="0">
            <a:spAutoFit/>
          </a:bodyPr>
          <a:lstStyle/>
          <a:p>
            <a:pPr algn="ctr"/>
            <a:r>
              <a:rPr lang="en-US" sz="4400" dirty="0" smtClean="0">
                <a:latin typeface="Arial Rounded MT Bold" panose="020F0704030504030204" pitchFamily="34" charset="0"/>
              </a:rPr>
              <a:t>Plutarch</a:t>
            </a:r>
          </a:p>
          <a:p>
            <a:pPr algn="ctr"/>
            <a:endParaRPr lang="en-US" sz="4400" dirty="0" smtClean="0">
              <a:latin typeface="Arial Rounded MT Bold" panose="020F0704030504030204" pitchFamily="34" charset="0"/>
            </a:endParaRPr>
          </a:p>
          <a:p>
            <a:pPr algn="ctr"/>
            <a:r>
              <a:rPr lang="en-US" sz="4400" dirty="0" smtClean="0">
                <a:latin typeface="Arial Rounded MT Bold" panose="020F0704030504030204" pitchFamily="34" charset="0"/>
              </a:rPr>
              <a:t>c. 46 – </a:t>
            </a:r>
          </a:p>
          <a:p>
            <a:pPr algn="ctr"/>
            <a:r>
              <a:rPr lang="en-US" sz="4400" dirty="0" smtClean="0">
                <a:latin typeface="Arial Rounded MT Bold" panose="020F0704030504030204" pitchFamily="34" charset="0"/>
              </a:rPr>
              <a:t>c. 127 C.E.</a:t>
            </a:r>
            <a:endParaRPr lang="en-US" sz="4400" dirty="0">
              <a:latin typeface="Arial Rounded MT Bold" panose="020F0704030504030204" pitchFamily="34" charset="0"/>
            </a:endParaRPr>
          </a:p>
        </p:txBody>
      </p:sp>
    </p:spTree>
    <p:extLst>
      <p:ext uri="{BB962C8B-B14F-4D97-AF65-F5344CB8AC3E}">
        <p14:creationId xmlns:p14="http://schemas.microsoft.com/office/powerpoint/2010/main" val="2648877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358588"/>
            <a:ext cx="10515600" cy="6257365"/>
          </a:xfrm>
        </p:spPr>
        <p:txBody>
          <a:bodyPr>
            <a:normAutofit/>
          </a:bodyPr>
          <a:lstStyle/>
          <a:p>
            <a:r>
              <a:rPr lang="en-US" dirty="0"/>
              <a:t>And now, as if they were dreaming of God the most glorious dream, let us stir up and exhort them to ascend </a:t>
            </a:r>
            <a:r>
              <a:rPr lang="en-US" dirty="0" smtClean="0"/>
              <a:t>higher ….</a:t>
            </a:r>
            <a:br>
              <a:rPr lang="en-US" dirty="0" smtClean="0"/>
            </a:br>
            <a:r>
              <a:rPr lang="en-US" dirty="0" smtClean="0"/>
              <a:t/>
            </a:r>
            <a:br>
              <a:rPr lang="en-US" dirty="0" smtClean="0"/>
            </a:br>
            <a:r>
              <a:rPr lang="en-US" dirty="0" smtClean="0"/>
              <a:t>                           </a:t>
            </a:r>
            <a:endParaRPr lang="en-US" dirty="0"/>
          </a:p>
        </p:txBody>
      </p:sp>
    </p:spTree>
    <p:extLst>
      <p:ext uri="{BB962C8B-B14F-4D97-AF65-F5344CB8AC3E}">
        <p14:creationId xmlns:p14="http://schemas.microsoft.com/office/powerpoint/2010/main" val="69435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886" y="0"/>
            <a:ext cx="11468228" cy="6858000"/>
          </a:xfrm>
          <a:prstGeom prst="rect">
            <a:avLst/>
          </a:prstGeom>
        </p:spPr>
      </p:pic>
    </p:spTree>
    <p:extLst>
      <p:ext uri="{BB962C8B-B14F-4D97-AF65-F5344CB8AC3E}">
        <p14:creationId xmlns:p14="http://schemas.microsoft.com/office/powerpoint/2010/main" val="2534007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76282"/>
            <a:ext cx="12200705" cy="5509365"/>
          </a:xfrm>
          <a:prstGeom prst="rect">
            <a:avLst/>
          </a:prstGeom>
        </p:spPr>
      </p:pic>
    </p:spTree>
    <p:extLst>
      <p:ext uri="{BB962C8B-B14F-4D97-AF65-F5344CB8AC3E}">
        <p14:creationId xmlns:p14="http://schemas.microsoft.com/office/powerpoint/2010/main" val="1400495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81779"/>
          </a:xfrm>
          <a:prstGeom prst="rect">
            <a:avLst/>
          </a:prstGeom>
        </p:spPr>
      </p:pic>
    </p:spTree>
    <p:extLst>
      <p:ext uri="{BB962C8B-B14F-4D97-AF65-F5344CB8AC3E}">
        <p14:creationId xmlns:p14="http://schemas.microsoft.com/office/powerpoint/2010/main" val="868803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5835" y="273629"/>
            <a:ext cx="11645153" cy="6261642"/>
          </a:xfrm>
        </p:spPr>
        <p:txBody>
          <a:bodyPr>
            <a:normAutofit/>
          </a:bodyPr>
          <a:lstStyle/>
          <a:p>
            <a:pPr algn="r"/>
            <a:r>
              <a:rPr lang="en-US" sz="4800" dirty="0"/>
              <a:t>could you not stay awake with me one hour</a:t>
            </a:r>
            <a:r>
              <a:rPr lang="en-US" sz="4800" dirty="0" smtClean="0"/>
              <a:t>?</a:t>
            </a:r>
            <a:br>
              <a:rPr lang="en-US" sz="4800" dirty="0" smtClean="0"/>
            </a:br>
            <a:r>
              <a:rPr lang="en-US" sz="3200" dirty="0" smtClean="0"/>
              <a:t>Matthew 26.40</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4800" dirty="0"/>
              <a:t/>
            </a:r>
            <a:br>
              <a:rPr lang="en-US" sz="4800" dirty="0"/>
            </a:br>
            <a:r>
              <a:rPr lang="en-US" sz="4800" dirty="0"/>
              <a:t>Let </a:t>
            </a:r>
            <a:r>
              <a:rPr lang="en-US" sz="4800" dirty="0" smtClean="0"/>
              <a:t>us not fall asleep, but let us keep awake…</a:t>
            </a:r>
            <a:r>
              <a:rPr lang="en-US" dirty="0" smtClean="0"/>
              <a:t/>
            </a:r>
            <a:br>
              <a:rPr lang="en-US" dirty="0" smtClean="0"/>
            </a:br>
            <a:r>
              <a:rPr lang="en-US" sz="3200" dirty="0" smtClean="0"/>
              <a:t>1 Thessalonians 5.6-8</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38" y="1613647"/>
            <a:ext cx="11707849" cy="3625169"/>
          </a:xfrm>
          <a:prstGeom prst="rect">
            <a:avLst/>
          </a:prstGeom>
        </p:spPr>
      </p:pic>
    </p:spTree>
    <p:extLst>
      <p:ext uri="{BB962C8B-B14F-4D97-AF65-F5344CB8AC3E}">
        <p14:creationId xmlns:p14="http://schemas.microsoft.com/office/powerpoint/2010/main" val="2017396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03984"/>
            <a:ext cx="12192000" cy="3638864"/>
          </a:xfrm>
          <a:prstGeom prst="rect">
            <a:avLst/>
          </a:prstGeom>
        </p:spPr>
      </p:pic>
      <p:sp>
        <p:nvSpPr>
          <p:cNvPr id="5" name="Title 4"/>
          <p:cNvSpPr>
            <a:spLocks noGrp="1"/>
          </p:cNvSpPr>
          <p:nvPr>
            <p:ph type="title"/>
          </p:nvPr>
        </p:nvSpPr>
        <p:spPr>
          <a:xfrm>
            <a:off x="403412" y="0"/>
            <a:ext cx="11430000" cy="3219137"/>
          </a:xfrm>
        </p:spPr>
        <p:txBody>
          <a:bodyPr>
            <a:normAutofit fontScale="90000"/>
          </a:bodyPr>
          <a:lstStyle/>
          <a:p>
            <a:r>
              <a:rPr lang="en-US" sz="4800" dirty="0">
                <a:latin typeface="+mn-lt"/>
                <a:ea typeface="Times New Roman" panose="02020603050405020304" pitchFamily="18" charset="0"/>
              </a:rPr>
              <a:t>"but just as you may see a man wander at times from his path when he falls asleep, and retrace his steps at once on waking, so also it is with the sinner who falls asleep in mortal sin . . . ."</a:t>
            </a:r>
            <a:r>
              <a:rPr lang="en-US" dirty="0">
                <a:ea typeface="Times New Roman" panose="02020603050405020304" pitchFamily="18" charset="0"/>
              </a:rPr>
              <a:t/>
            </a:r>
            <a:br>
              <a:rPr lang="en-US" dirty="0">
                <a:ea typeface="Times New Roman" panose="02020603050405020304" pitchFamily="18" charset="0"/>
              </a:rPr>
            </a:br>
            <a:endParaRPr lang="en-US" dirty="0"/>
          </a:p>
        </p:txBody>
      </p:sp>
    </p:spTree>
    <p:extLst>
      <p:ext uri="{BB962C8B-B14F-4D97-AF65-F5344CB8AC3E}">
        <p14:creationId xmlns:p14="http://schemas.microsoft.com/office/powerpoint/2010/main" val="709945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904736"/>
          </a:xfrm>
          <a:prstGeom prst="rect">
            <a:avLst/>
          </a:prstGeom>
        </p:spPr>
      </p:pic>
    </p:spTree>
    <p:extLst>
      <p:ext uri="{BB962C8B-B14F-4D97-AF65-F5344CB8AC3E}">
        <p14:creationId xmlns:p14="http://schemas.microsoft.com/office/powerpoint/2010/main" val="2844973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190"/>
            <a:ext cx="12192000" cy="6902380"/>
          </a:xfrm>
          <a:prstGeom prst="rect">
            <a:avLst/>
          </a:prstGeom>
        </p:spPr>
      </p:pic>
    </p:spTree>
    <p:extLst>
      <p:ext uri="{BB962C8B-B14F-4D97-AF65-F5344CB8AC3E}">
        <p14:creationId xmlns:p14="http://schemas.microsoft.com/office/powerpoint/2010/main" val="24276542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770965"/>
            <a:ext cx="9144000" cy="4141694"/>
          </a:xfrm>
        </p:spPr>
        <p:txBody>
          <a:bodyPr>
            <a:noAutofit/>
          </a:bodyPr>
          <a:lstStyle/>
          <a:p>
            <a:r>
              <a:rPr lang="en-US" sz="7200" dirty="0" smtClean="0">
                <a:latin typeface="+mn-lt"/>
                <a:ea typeface="Times New Roman" panose="02020603050405020304" pitchFamily="18" charset="0"/>
              </a:rPr>
              <a:t>The best metaphors use </a:t>
            </a:r>
            <a:br>
              <a:rPr lang="en-US" sz="7200" dirty="0" smtClean="0">
                <a:latin typeface="+mn-lt"/>
                <a:ea typeface="Times New Roman" panose="02020603050405020304" pitchFamily="18" charset="0"/>
              </a:rPr>
            </a:br>
            <a:r>
              <a:rPr lang="en-US" sz="7200" dirty="0" smtClean="0">
                <a:latin typeface="+mn-lt"/>
                <a:ea typeface="Times New Roman" panose="02020603050405020304" pitchFamily="18" charset="0"/>
              </a:rPr>
              <a:t>“primal </a:t>
            </a:r>
            <a:r>
              <a:rPr lang="en-US" sz="7200" dirty="0">
                <a:latin typeface="+mn-lt"/>
                <a:ea typeface="Times New Roman" panose="02020603050405020304" pitchFamily="18" charset="0"/>
              </a:rPr>
              <a:t>terms accessible to every human </a:t>
            </a:r>
            <a:r>
              <a:rPr lang="en-US" sz="7200" dirty="0" smtClean="0">
                <a:latin typeface="+mn-lt"/>
                <a:ea typeface="Times New Roman" panose="02020603050405020304" pitchFamily="18" charset="0"/>
              </a:rPr>
              <a:t>soul.”</a:t>
            </a:r>
            <a:endParaRPr lang="en-US" sz="7200" dirty="0">
              <a:latin typeface="+mn-lt"/>
            </a:endParaRPr>
          </a:p>
        </p:txBody>
      </p:sp>
      <p:sp>
        <p:nvSpPr>
          <p:cNvPr id="5" name="Subtitle 4"/>
          <p:cNvSpPr>
            <a:spLocks noGrp="1"/>
          </p:cNvSpPr>
          <p:nvPr>
            <p:ph type="subTitle" idx="1"/>
          </p:nvPr>
        </p:nvSpPr>
        <p:spPr>
          <a:xfrm>
            <a:off x="1524000" y="5082988"/>
            <a:ext cx="9144000" cy="1048871"/>
          </a:xfrm>
        </p:spPr>
        <p:txBody>
          <a:bodyPr>
            <a:normAutofit/>
          </a:bodyPr>
          <a:lstStyle/>
          <a:p>
            <a:r>
              <a:rPr lang="en-US" sz="4000" dirty="0" smtClean="0"/>
              <a:t>Madeleine Marshall</a:t>
            </a:r>
            <a:endParaRPr lang="en-US" sz="4000" dirty="0"/>
          </a:p>
        </p:txBody>
      </p:sp>
    </p:spTree>
    <p:extLst>
      <p:ext uri="{BB962C8B-B14F-4D97-AF65-F5344CB8AC3E}">
        <p14:creationId xmlns:p14="http://schemas.microsoft.com/office/powerpoint/2010/main" val="580700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78" y="0"/>
            <a:ext cx="12178622" cy="6865541"/>
          </a:xfrm>
          <a:prstGeom prst="rect">
            <a:avLst/>
          </a:prstGeom>
        </p:spPr>
      </p:pic>
    </p:spTree>
    <p:extLst>
      <p:ext uri="{BB962C8B-B14F-4D97-AF65-F5344CB8AC3E}">
        <p14:creationId xmlns:p14="http://schemas.microsoft.com/office/powerpoint/2010/main" val="3152264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00"/>
            <a:ext cx="12192000" cy="6908800"/>
          </a:xfrm>
          <a:prstGeom prst="rect">
            <a:avLst/>
          </a:prstGeom>
        </p:spPr>
      </p:pic>
    </p:spTree>
    <p:extLst>
      <p:ext uri="{BB962C8B-B14F-4D97-AF65-F5344CB8AC3E}">
        <p14:creationId xmlns:p14="http://schemas.microsoft.com/office/powerpoint/2010/main" val="2364181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909846"/>
          </a:xfrm>
          <a:prstGeom prst="rect">
            <a:avLst/>
          </a:prstGeom>
        </p:spPr>
      </p:pic>
    </p:spTree>
    <p:extLst>
      <p:ext uri="{BB962C8B-B14F-4D97-AF65-F5344CB8AC3E}">
        <p14:creationId xmlns:p14="http://schemas.microsoft.com/office/powerpoint/2010/main" val="224729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00"/>
            <a:ext cx="12192000" cy="6908800"/>
          </a:xfrm>
          <a:prstGeom prst="rect">
            <a:avLst/>
          </a:prstGeom>
        </p:spPr>
      </p:pic>
    </p:spTree>
    <p:extLst>
      <p:ext uri="{BB962C8B-B14F-4D97-AF65-F5344CB8AC3E}">
        <p14:creationId xmlns:p14="http://schemas.microsoft.com/office/powerpoint/2010/main" val="2524370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0" y="-6544707"/>
            <a:ext cx="12192000" cy="1400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Marjorie Procter-Smith says patriarchy is such an overarching part of the world that we view nearly everything in patriarchal terms.</a:t>
            </a:r>
            <a:r>
              <a:rPr kumimoji="0" lang="en-US" altLang="en-US" sz="4000" b="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4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Therefore we must move beyond explicit balance to "</a:t>
            </a:r>
            <a:r>
              <a:rPr kumimoji="0" lang="en-US" altLang="en-US" sz="4000"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emancipatory language</a:t>
            </a:r>
            <a:r>
              <a:rPr kumimoji="0" lang="en-US" altLang="en-US" sz="4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that challenges assumptions.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As the quote from Marshall shows, the same condition exists with bodily images.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What is the possibility of creating truly emancipatory bodily images? </a:t>
            </a:r>
          </a:p>
          <a:p>
            <a:pPr eaLnBrk="0" fontAlgn="base" hangingPunct="0">
              <a:spcBef>
                <a:spcPct val="0"/>
              </a:spcBef>
              <a:spcAft>
                <a:spcPct val="0"/>
              </a:spcAft>
            </a:pPr>
            <a:endParaRPr lang="en-US" altLang="en-US" sz="2800" dirty="0" smtClean="0">
              <a:latin typeface="Arial" panose="020B0604020202020204" pitchFamily="34" charset="0"/>
              <a:ea typeface="Times New Roman" panose="02020603050405020304" pitchFamily="18" charset="0"/>
            </a:endParaRPr>
          </a:p>
          <a:p>
            <a:pPr eaLnBrk="0" fontAlgn="base" hangingPunct="0">
              <a:spcBef>
                <a:spcPct val="0"/>
              </a:spcBef>
              <a:spcAft>
                <a:spcPct val="0"/>
              </a:spcAft>
            </a:pPr>
            <a:r>
              <a:rPr lang="en-US" altLang="en-US" sz="2800" dirty="0" smtClean="0">
                <a:latin typeface="Arial" panose="020B0604020202020204" pitchFamily="34" charset="0"/>
                <a:ea typeface="Times New Roman" panose="02020603050405020304" pitchFamily="18" charset="0"/>
              </a:rPr>
              <a:t>(</a:t>
            </a:r>
            <a:r>
              <a:rPr lang="en-US" altLang="en-US" sz="2800" dirty="0">
                <a:latin typeface="Arial" panose="020B0604020202020204" pitchFamily="34" charset="0"/>
                <a:ea typeface="Times New Roman" panose="02020603050405020304" pitchFamily="18" charset="0"/>
              </a:rPr>
              <a:t>Marjorie Procter-Smith, </a:t>
            </a:r>
            <a:r>
              <a:rPr lang="en-US" altLang="en-US" sz="2800" i="1" dirty="0">
                <a:latin typeface="Arial" panose="020B0604020202020204" pitchFamily="34" charset="0"/>
                <a:ea typeface="Times New Roman" panose="02020603050405020304" pitchFamily="18" charset="0"/>
              </a:rPr>
              <a:t>In Her Own Rite: Constructing Feminist Liturgical Tradition</a:t>
            </a:r>
            <a:r>
              <a:rPr lang="en-US" altLang="en-US" sz="2800" dirty="0">
                <a:latin typeface="Arial" panose="020B0604020202020204" pitchFamily="34" charset="0"/>
                <a:ea typeface="Times New Roman" panose="02020603050405020304" pitchFamily="18" charset="0"/>
              </a:rPr>
              <a:t>, Nashville: Abingdon Press, 1990, </a:t>
            </a:r>
            <a:r>
              <a:rPr lang="en-US" altLang="en-US" sz="2800" dirty="0" smtClean="0">
                <a:latin typeface="Arial" panose="020B0604020202020204" pitchFamily="34" charset="0"/>
                <a:ea typeface="Times New Roman" panose="02020603050405020304" pitchFamily="18" charset="0"/>
              </a:rPr>
              <a:t>14-15, 64-66)</a:t>
            </a:r>
            <a:r>
              <a:rPr lang="en-US" altLang="en-US" sz="4000" dirty="0" smtClean="0">
                <a:latin typeface="Arial" panose="020B0604020202020204" pitchFamily="34" charset="0"/>
                <a:ea typeface="Times New Roman" panose="02020603050405020304" pitchFamily="18" charset="0"/>
              </a:rPr>
              <a:t>. </a:t>
            </a:r>
            <a:endParaRPr lang="en-US" altLang="en-US" sz="4000"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786230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8" y="0"/>
            <a:ext cx="12185692" cy="6861552"/>
          </a:xfrm>
          <a:prstGeom prst="rect">
            <a:avLst/>
          </a:prstGeom>
        </p:spPr>
      </p:pic>
    </p:spTree>
    <p:extLst>
      <p:ext uri="{BB962C8B-B14F-4D97-AF65-F5344CB8AC3E}">
        <p14:creationId xmlns:p14="http://schemas.microsoft.com/office/powerpoint/2010/main" val="1971964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407" y="0"/>
            <a:ext cx="11711186" cy="6858000"/>
          </a:xfrm>
          <a:prstGeom prst="rect">
            <a:avLst/>
          </a:prstGeom>
        </p:spPr>
      </p:pic>
    </p:spTree>
    <p:extLst>
      <p:ext uri="{BB962C8B-B14F-4D97-AF65-F5344CB8AC3E}">
        <p14:creationId xmlns:p14="http://schemas.microsoft.com/office/powerpoint/2010/main" val="4061689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8" y="0"/>
            <a:ext cx="12235347" cy="6833789"/>
          </a:xfrm>
          <a:prstGeom prst="rect">
            <a:avLst/>
          </a:prstGeom>
        </p:spPr>
      </p:pic>
    </p:spTree>
    <p:extLst>
      <p:ext uri="{BB962C8B-B14F-4D97-AF65-F5344CB8AC3E}">
        <p14:creationId xmlns:p14="http://schemas.microsoft.com/office/powerpoint/2010/main" val="3876014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6650" y="5281"/>
            <a:ext cx="8565899" cy="6852719"/>
          </a:xfrm>
          <a:prstGeom prst="rect">
            <a:avLst/>
          </a:prstGeom>
        </p:spPr>
      </p:pic>
    </p:spTree>
    <p:extLst>
      <p:ext uri="{BB962C8B-B14F-4D97-AF65-F5344CB8AC3E}">
        <p14:creationId xmlns:p14="http://schemas.microsoft.com/office/powerpoint/2010/main" val="886560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113"/>
            <a:ext cx="12140679" cy="6887113"/>
          </a:xfrm>
          <a:prstGeom prst="rect">
            <a:avLst/>
          </a:prstGeom>
        </p:spPr>
      </p:pic>
    </p:spTree>
    <p:extLst>
      <p:ext uri="{BB962C8B-B14F-4D97-AF65-F5344CB8AC3E}">
        <p14:creationId xmlns:p14="http://schemas.microsoft.com/office/powerpoint/2010/main" val="1688890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latin typeface="Baskerville Old Face" panose="02020602080505020303" pitchFamily="18" charset="0"/>
              </a:rPr>
              <a:t>Sapir – Whorf (1929)</a:t>
            </a:r>
            <a:endParaRPr lang="en-US" sz="4800" dirty="0">
              <a:latin typeface="Baskerville Old Face" panose="02020602080505020303" pitchFamily="18"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1084" y="1712341"/>
            <a:ext cx="3165452" cy="41361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0292" y="2177509"/>
            <a:ext cx="2946549" cy="35024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01224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00"/>
            <a:ext cx="12192000" cy="6908800"/>
          </a:xfrm>
          <a:prstGeom prst="rect">
            <a:avLst/>
          </a:prstGeom>
        </p:spPr>
      </p:pic>
    </p:spTree>
    <p:extLst>
      <p:ext uri="{BB962C8B-B14F-4D97-AF65-F5344CB8AC3E}">
        <p14:creationId xmlns:p14="http://schemas.microsoft.com/office/powerpoint/2010/main" val="3877871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6531</TotalTime>
  <Words>2551</Words>
  <Application>Microsoft Office PowerPoint</Application>
  <PresentationFormat>Widescreen</PresentationFormat>
  <Paragraphs>146</Paragraphs>
  <Slides>34</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 Unicode MS</vt:lpstr>
      <vt:lpstr>Arial</vt:lpstr>
      <vt:lpstr>Arial Rounded MT Bold</vt:lpstr>
      <vt:lpstr>Baskerville Old Face</vt:lpstr>
      <vt:lpstr>Bauhaus 93</vt:lpstr>
      <vt:lpstr>Calibri</vt:lpstr>
      <vt:lpstr>Calibri Light</vt:lpstr>
      <vt:lpstr>Times New Roman</vt:lpstr>
      <vt:lpstr>Office Theme</vt:lpstr>
      <vt:lpstr>Tim   Vermande</vt:lpstr>
      <vt:lpstr>PowerPoint Presentation</vt:lpstr>
      <vt:lpstr>PowerPoint Presentation</vt:lpstr>
      <vt:lpstr>PowerPoint Presentation</vt:lpstr>
      <vt:lpstr>PowerPoint Presentation</vt:lpstr>
      <vt:lpstr>PowerPoint Presentation</vt:lpstr>
      <vt:lpstr>PowerPoint Presentation</vt:lpstr>
      <vt:lpstr>Sapir – Whorf (1929)</vt:lpstr>
      <vt:lpstr>PowerPoint Presentation</vt:lpstr>
      <vt:lpstr>PowerPoint Presentation</vt:lpstr>
      <vt:lpstr>Sapir – Whorf</vt:lpstr>
      <vt:lpstr>Sapir – Whorf</vt:lpstr>
      <vt:lpstr>PowerPoint Presentation</vt:lpstr>
      <vt:lpstr>Idioms</vt:lpstr>
      <vt:lpstr>Idioms</vt:lpstr>
      <vt:lpstr>PowerPoint Presentation</vt:lpstr>
      <vt:lpstr>PowerPoint Presentation</vt:lpstr>
      <vt:lpstr>PowerPoint Presentation</vt:lpstr>
      <vt:lpstr>.… as if suddenly awakening from a deep slumber and opening the eye of the soul, and beginning to perceive a pure ray of light instead of profound darkness, followed the light …. </vt:lpstr>
      <vt:lpstr>PowerPoint Presentation</vt:lpstr>
      <vt:lpstr>And now, as if they were dreaming of God the most glorious dream, let us stir up and exhort them to ascend higher ….                             </vt:lpstr>
      <vt:lpstr>PowerPoint Presentation</vt:lpstr>
      <vt:lpstr>PowerPoint Presentation</vt:lpstr>
      <vt:lpstr>PowerPoint Presentation</vt:lpstr>
      <vt:lpstr>could you not stay awake with me one hour? Matthew 26.40         Let us not fall asleep, but let us keep awake… 1 Thessalonians 5.6-8</vt:lpstr>
      <vt:lpstr>"but just as you may see a man wander at times from his path when he falls asleep, and retrace his steps at once on waking, so also it is with the sinner who falls asleep in mortal sin . . . ." </vt:lpstr>
      <vt:lpstr>PowerPoint Presentation</vt:lpstr>
      <vt:lpstr>PowerPoint Presentation</vt:lpstr>
      <vt:lpstr>The best metaphors use  “primal terms accessible to every human soul.”</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 Vermande</dc:title>
  <dc:creator>Tim Vermande</dc:creator>
  <cp:lastModifiedBy>Tim Vermande</cp:lastModifiedBy>
  <cp:revision>163</cp:revision>
  <cp:lastPrinted>2015-07-24T20:19:36Z</cp:lastPrinted>
  <dcterms:created xsi:type="dcterms:W3CDTF">2015-05-29T13:20:56Z</dcterms:created>
  <dcterms:modified xsi:type="dcterms:W3CDTF">2015-08-03T18:01:43Z</dcterms:modified>
</cp:coreProperties>
</file>